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85" r:id="rId2"/>
  </p:sldMasterIdLst>
  <p:notesMasterIdLst>
    <p:notesMasterId r:id="rId22"/>
  </p:notesMasterIdLst>
  <p:sldIdLst>
    <p:sldId id="256" r:id="rId3"/>
    <p:sldId id="260" r:id="rId4"/>
    <p:sldId id="268" r:id="rId5"/>
    <p:sldId id="269" r:id="rId6"/>
    <p:sldId id="270" r:id="rId7"/>
    <p:sldId id="271" r:id="rId8"/>
    <p:sldId id="272" r:id="rId9"/>
    <p:sldId id="273" r:id="rId10"/>
    <p:sldId id="284" r:id="rId11"/>
    <p:sldId id="275" r:id="rId12"/>
    <p:sldId id="276" r:id="rId13"/>
    <p:sldId id="277" r:id="rId14"/>
    <p:sldId id="285" r:id="rId15"/>
    <p:sldId id="278" r:id="rId16"/>
    <p:sldId id="279" r:id="rId17"/>
    <p:sldId id="280" r:id="rId18"/>
    <p:sldId id="283" r:id="rId19"/>
    <p:sldId id="281" r:id="rId20"/>
    <p:sldId id="282" r:id="rId21"/>
  </p:sldIdLst>
  <p:sldSz cx="9906000" cy="6858000" type="A4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19E7E121-D711-4ED4-9BA8-CCC2281DE5EB}">
          <p14:sldIdLst>
            <p14:sldId id="256"/>
            <p14:sldId id="260"/>
            <p14:sldId id="268"/>
            <p14:sldId id="269"/>
            <p14:sldId id="270"/>
            <p14:sldId id="271"/>
            <p14:sldId id="272"/>
            <p14:sldId id="273"/>
            <p14:sldId id="284"/>
            <p14:sldId id="275"/>
            <p14:sldId id="276"/>
          </p14:sldIdLst>
        </p14:section>
        <p14:section name="제목 없는 구역" id="{A5D2C76A-293A-424E-8C18-FE5FA2EC520A}">
          <p14:sldIdLst>
            <p14:sldId id="277"/>
            <p14:sldId id="285"/>
            <p14:sldId id="278"/>
            <p14:sldId id="279"/>
            <p14:sldId id="280"/>
            <p14:sldId id="283"/>
            <p14:sldId id="281"/>
            <p14:sldId id="28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AB9C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785" autoAdjust="0"/>
    <p:restoredTop sz="94625" autoAdjust="0"/>
  </p:normalViewPr>
  <p:slideViewPr>
    <p:cSldViewPr snapToGrid="0">
      <p:cViewPr>
        <p:scale>
          <a:sx n="78" d="100"/>
          <a:sy n="78" d="100"/>
        </p:scale>
        <p:origin x="16" y="53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hyperlink" Target="https://www.paris.co.kr/" TargetMode="External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hyperlink" Target="https://www.paris.co.kr/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8B4B756-542A-42DE-878E-77FF91FD2977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D58B520D-A07B-4F94-8DF3-9C1500C899DC}">
      <dgm:prSet phldrT="[텍스트]" custT="1"/>
      <dgm:spPr/>
      <dgm:t>
        <a:bodyPr/>
        <a:lstStyle/>
        <a:p>
          <a:pPr latinLnBrk="1"/>
          <a:r>
            <a:rPr lang="ko-KR" altLang="en-US" sz="2000" b="1" dirty="0"/>
            <a:t>개요</a:t>
          </a:r>
        </a:p>
      </dgm:t>
    </dgm:pt>
    <dgm:pt modelId="{2A7C9E93-EB2E-4231-8DA7-1E640460AB28}" type="parTrans" cxnId="{37352D5D-983C-4B8E-B80F-BF9AB47A236D}">
      <dgm:prSet/>
      <dgm:spPr/>
      <dgm:t>
        <a:bodyPr/>
        <a:lstStyle/>
        <a:p>
          <a:pPr latinLnBrk="1"/>
          <a:endParaRPr lang="ko-KR" altLang="en-US"/>
        </a:p>
      </dgm:t>
    </dgm:pt>
    <dgm:pt modelId="{1F8783D3-8D2F-4F76-AF1C-25D324BD0D03}" type="sibTrans" cxnId="{37352D5D-983C-4B8E-B80F-BF9AB47A236D}">
      <dgm:prSet/>
      <dgm:spPr/>
      <dgm:t>
        <a:bodyPr/>
        <a:lstStyle/>
        <a:p>
          <a:pPr latinLnBrk="1"/>
          <a:endParaRPr lang="ko-KR" altLang="en-US"/>
        </a:p>
      </dgm:t>
    </dgm:pt>
    <dgm:pt modelId="{28926570-D9F9-446E-A6FE-D0A1CA8563C3}">
      <dgm:prSet phldrT="[텍스트]" custT="1"/>
      <dgm:spPr/>
      <dgm:t>
        <a:bodyPr/>
        <a:lstStyle/>
        <a:p>
          <a:pPr latinLnBrk="1"/>
          <a:r>
            <a:rPr lang="ko-KR" altLang="en-US" sz="1100" b="1" dirty="0" err="1">
              <a:solidFill>
                <a:srgbClr val="2AB9C7"/>
              </a:solidFill>
              <a:latin typeface="+mn-lt"/>
            </a:rPr>
            <a:t>사이트명</a:t>
          </a:r>
          <a:r>
            <a:rPr lang="ko-KR" altLang="en-US" sz="1100" b="1" dirty="0">
              <a:solidFill>
                <a:srgbClr val="2AB9C7"/>
              </a:solidFill>
              <a:latin typeface="+mn-lt"/>
            </a:rPr>
            <a:t> </a:t>
          </a:r>
          <a:r>
            <a:rPr lang="en-US" altLang="ko-KR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:</a:t>
          </a:r>
          <a:r>
            <a:rPr lang="ko-KR" altLang="en-US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</a:t>
          </a:r>
          <a:r>
            <a:rPr lang="ko-KR" altLang="en-US" sz="1100" b="1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파리바게트</a:t>
          </a:r>
          <a:r>
            <a:rPr lang="en-US" altLang="ko-KR" sz="1100" b="1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</a:t>
          </a:r>
          <a:endParaRPr lang="ko-KR" altLang="en-US" sz="1100" b="1" dirty="0">
            <a:solidFill>
              <a:schemeClr val="tx1">
                <a:lumMod val="75000"/>
                <a:lumOff val="25000"/>
              </a:schemeClr>
            </a:solidFill>
            <a:latin typeface="+mn-lt"/>
          </a:endParaRPr>
        </a:p>
      </dgm:t>
    </dgm:pt>
    <dgm:pt modelId="{942DBD04-AC7E-49A2-A4AA-B91B3D259276}" type="parTrans" cxnId="{61F8C9C8-B2C0-4C9A-983D-2EACECA974A2}">
      <dgm:prSet/>
      <dgm:spPr/>
      <dgm:t>
        <a:bodyPr/>
        <a:lstStyle/>
        <a:p>
          <a:pPr latinLnBrk="1"/>
          <a:endParaRPr lang="ko-KR" altLang="en-US"/>
        </a:p>
      </dgm:t>
    </dgm:pt>
    <dgm:pt modelId="{A3E5F99B-F69F-4C7A-97B1-7D804234C214}" type="sibTrans" cxnId="{61F8C9C8-B2C0-4C9A-983D-2EACECA974A2}">
      <dgm:prSet/>
      <dgm:spPr/>
      <dgm:t>
        <a:bodyPr/>
        <a:lstStyle/>
        <a:p>
          <a:pPr latinLnBrk="1"/>
          <a:endParaRPr lang="ko-KR" altLang="en-US"/>
        </a:p>
      </dgm:t>
    </dgm:pt>
    <dgm:pt modelId="{711F28F9-5C6A-452F-B6B7-51D365DA9BE5}">
      <dgm:prSet phldrT="[텍스트]" custT="1"/>
      <dgm:spPr/>
      <dgm:t>
        <a:bodyPr/>
        <a:lstStyle/>
        <a:p>
          <a:pPr latinLnBrk="1"/>
          <a:r>
            <a:rPr lang="ko-KR" altLang="en-US" sz="1100" b="1" dirty="0">
              <a:solidFill>
                <a:srgbClr val="2AB9C7"/>
              </a:solidFill>
              <a:latin typeface="+mn-lt"/>
            </a:rPr>
            <a:t>웹페이지 주소</a:t>
          </a:r>
          <a:r>
            <a:rPr lang="ko-KR" altLang="en-US" sz="1100" b="0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</a:rPr>
            <a:t> </a:t>
          </a:r>
          <a:r>
            <a:rPr lang="en-US" altLang="ko-KR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:</a:t>
          </a:r>
          <a:r>
            <a:rPr lang="ko-KR" altLang="en-US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</a:t>
          </a:r>
          <a:r>
            <a:rPr lang="en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hlinkClick xmlns:r="http://schemas.openxmlformats.org/officeDocument/2006/relationships" r:id="rId1"/>
            </a:rPr>
            <a:t>https://www.paris.co.kr/</a:t>
          </a:r>
          <a:r>
            <a: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</a:t>
          </a:r>
          <a:endParaRPr lang="ko-KR" altLang="en-US" sz="1100" b="1" dirty="0">
            <a:solidFill>
              <a:schemeClr val="tx1">
                <a:lumMod val="75000"/>
                <a:lumOff val="25000"/>
              </a:schemeClr>
            </a:solidFill>
            <a:latin typeface="+mn-lt"/>
          </a:endParaRPr>
        </a:p>
      </dgm:t>
    </dgm:pt>
    <dgm:pt modelId="{E6BBB757-E182-4A7C-AD73-090A29D9DC9D}" type="parTrans" cxnId="{49AF6182-1BA8-42FA-B606-39E71ECC384D}">
      <dgm:prSet/>
      <dgm:spPr/>
      <dgm:t>
        <a:bodyPr/>
        <a:lstStyle/>
        <a:p>
          <a:pPr latinLnBrk="1"/>
          <a:endParaRPr lang="ko-KR" altLang="en-US"/>
        </a:p>
      </dgm:t>
    </dgm:pt>
    <dgm:pt modelId="{CA49FA52-5989-4E9B-96E7-82AB9DAC88EC}" type="sibTrans" cxnId="{49AF6182-1BA8-42FA-B606-39E71ECC384D}">
      <dgm:prSet/>
      <dgm:spPr/>
      <dgm:t>
        <a:bodyPr/>
        <a:lstStyle/>
        <a:p>
          <a:pPr latinLnBrk="1"/>
          <a:endParaRPr lang="ko-KR" altLang="en-US"/>
        </a:p>
      </dgm:t>
    </dgm:pt>
    <dgm:pt modelId="{36EE2512-896A-411B-8C18-A9209D8B8486}">
      <dgm:prSet phldrT="[텍스트]" custT="1"/>
      <dgm:spPr/>
      <dgm:t>
        <a:bodyPr/>
        <a:lstStyle/>
        <a:p>
          <a:pPr latinLnBrk="1"/>
          <a:r>
            <a:rPr lang="ko-KR" altLang="en-US" sz="1100" b="1" dirty="0">
              <a:solidFill>
                <a:srgbClr val="2AB9C7"/>
              </a:solidFill>
              <a:latin typeface="+mn-lt"/>
            </a:rPr>
            <a:t>주요 서비스</a:t>
          </a:r>
          <a:r>
            <a:rPr lang="en-US" altLang="ko-KR" sz="1100" b="1" dirty="0">
              <a:solidFill>
                <a:srgbClr val="2AB9C7"/>
              </a:solidFill>
              <a:latin typeface="+mn-lt"/>
            </a:rPr>
            <a:t>/</a:t>
          </a:r>
          <a:r>
            <a:rPr lang="ko-KR" altLang="en-US" sz="1100" b="1" dirty="0">
              <a:solidFill>
                <a:srgbClr val="2AB9C7"/>
              </a:solidFill>
              <a:latin typeface="+mn-lt"/>
            </a:rPr>
            <a:t>품목 </a:t>
          </a:r>
          <a:r>
            <a:rPr lang="en-US" altLang="ko-KR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:</a:t>
          </a:r>
          <a:r>
            <a:rPr lang="ko-KR" altLang="en-US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</a:t>
          </a:r>
          <a:r>
            <a:rPr lang="ko-KR" altLang="en-US" sz="1100" b="1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베이커리</a:t>
          </a:r>
          <a:r>
            <a:rPr lang="en-US" altLang="ko-KR" sz="1100" b="1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</a:t>
          </a:r>
          <a:endParaRPr lang="ko-KR" altLang="en-US" sz="1100" b="1" dirty="0">
            <a:solidFill>
              <a:schemeClr val="tx1">
                <a:lumMod val="75000"/>
                <a:lumOff val="25000"/>
              </a:schemeClr>
            </a:solidFill>
            <a:latin typeface="+mn-lt"/>
          </a:endParaRPr>
        </a:p>
      </dgm:t>
    </dgm:pt>
    <dgm:pt modelId="{D2A8114D-A229-4172-974F-0B46CE7FB202}" type="parTrans" cxnId="{3864695B-4312-42AD-B616-2BEF5E8E430C}">
      <dgm:prSet/>
      <dgm:spPr/>
      <dgm:t>
        <a:bodyPr/>
        <a:lstStyle/>
        <a:p>
          <a:pPr latinLnBrk="1"/>
          <a:endParaRPr lang="ko-KR" altLang="en-US"/>
        </a:p>
      </dgm:t>
    </dgm:pt>
    <dgm:pt modelId="{FA1528B4-2ECC-4930-9E81-09442B71C991}" type="sibTrans" cxnId="{3864695B-4312-42AD-B616-2BEF5E8E430C}">
      <dgm:prSet/>
      <dgm:spPr/>
      <dgm:t>
        <a:bodyPr/>
        <a:lstStyle/>
        <a:p>
          <a:pPr latinLnBrk="1"/>
          <a:endParaRPr lang="ko-KR" altLang="en-US"/>
        </a:p>
      </dgm:t>
    </dgm:pt>
    <dgm:pt modelId="{48B20F56-5579-43A5-B7FC-B6921DBCF66B}">
      <dgm:prSet phldrT="[텍스트]" custT="1"/>
      <dgm:spPr/>
      <dgm:t>
        <a:bodyPr/>
        <a:lstStyle/>
        <a:p>
          <a:pPr latinLnBrk="1"/>
          <a:r>
            <a:rPr lang="ko-KR" altLang="en-US" sz="1100" b="1" dirty="0">
              <a:solidFill>
                <a:srgbClr val="2AB9C7"/>
              </a:solidFill>
              <a:latin typeface="+mn-lt"/>
            </a:rPr>
            <a:t>서비스 대상</a:t>
          </a:r>
          <a:r>
            <a:rPr lang="en-US" altLang="ko-KR" sz="1100" b="1" dirty="0">
              <a:solidFill>
                <a:srgbClr val="2AB9C7"/>
              </a:solidFill>
              <a:latin typeface="+mn-lt"/>
            </a:rPr>
            <a:t>/ </a:t>
          </a:r>
          <a:r>
            <a:rPr lang="ko-KR" altLang="en-US" sz="1100" b="1" dirty="0">
              <a:solidFill>
                <a:srgbClr val="2AB9C7"/>
              </a:solidFill>
              <a:latin typeface="+mn-lt"/>
            </a:rPr>
            <a:t>타깃 </a:t>
          </a:r>
          <a:r>
            <a:rPr lang="en-US" altLang="ko-KR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:</a:t>
          </a:r>
          <a:r>
            <a:rPr lang="ko-KR" altLang="en-US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</a:t>
          </a:r>
          <a:r>
            <a:rPr lang="ko-KR" altLang="en-US" sz="1100" b="1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제품을 구입하는데 연령층의 구분은 없지만</a:t>
          </a:r>
          <a:r>
            <a:rPr lang="en-US" altLang="ko-KR" sz="1100" b="1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,</a:t>
          </a:r>
          <a:r>
            <a:rPr lang="ko-KR" altLang="en-US" sz="1100" b="1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</a:t>
          </a:r>
          <a:r>
            <a:rPr lang="en-US" altLang="ko-KR" sz="1100" b="1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20-30</a:t>
          </a:r>
          <a:r>
            <a:rPr lang="ko-KR" altLang="en-US" sz="1100" b="1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대의 구매가 주로 이루어짐</a:t>
          </a:r>
          <a:r>
            <a:rPr lang="en-US" altLang="ko-KR" sz="1100" b="1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. </a:t>
          </a:r>
          <a:endParaRPr lang="ko-KR" altLang="en-US" sz="1100" b="1" dirty="0">
            <a:solidFill>
              <a:schemeClr val="tx1">
                <a:lumMod val="75000"/>
                <a:lumOff val="25000"/>
              </a:schemeClr>
            </a:solidFill>
            <a:latin typeface="+mn-lt"/>
          </a:endParaRPr>
        </a:p>
      </dgm:t>
    </dgm:pt>
    <dgm:pt modelId="{0D8B302B-B7A7-4DD5-B555-3AF9D3B6CEEC}" type="parTrans" cxnId="{258533EE-F705-4DF7-878C-CC0A3A2D4E72}">
      <dgm:prSet/>
      <dgm:spPr/>
      <dgm:t>
        <a:bodyPr/>
        <a:lstStyle/>
        <a:p>
          <a:pPr latinLnBrk="1"/>
          <a:endParaRPr lang="ko-KR" altLang="en-US"/>
        </a:p>
      </dgm:t>
    </dgm:pt>
    <dgm:pt modelId="{C4455AB2-5ACB-41BF-BA34-02D2ADDFBFC3}" type="sibTrans" cxnId="{258533EE-F705-4DF7-878C-CC0A3A2D4E72}">
      <dgm:prSet/>
      <dgm:spPr/>
      <dgm:t>
        <a:bodyPr/>
        <a:lstStyle/>
        <a:p>
          <a:pPr latinLnBrk="1"/>
          <a:endParaRPr lang="ko-KR" altLang="en-US"/>
        </a:p>
      </dgm:t>
    </dgm:pt>
    <dgm:pt modelId="{D60B39B7-B0FB-4F89-830B-0C40B4020BA1}">
      <dgm:prSet phldrT="[텍스트]" custT="1"/>
      <dgm:spPr/>
      <dgm:t>
        <a:bodyPr/>
        <a:lstStyle/>
        <a:p>
          <a:pPr latinLnBrk="1"/>
          <a:r>
            <a:rPr lang="ko-KR" altLang="en-US" sz="1100" b="1" dirty="0">
              <a:solidFill>
                <a:srgbClr val="2AB9C7"/>
              </a:solidFill>
              <a:latin typeface="+mn-lt"/>
            </a:rPr>
            <a:t>로고 사용 규정 유</a:t>
          </a:r>
          <a:r>
            <a:rPr lang="en-US" altLang="ko-KR" sz="1100" b="1" dirty="0">
              <a:solidFill>
                <a:srgbClr val="2AB9C7"/>
              </a:solidFill>
              <a:latin typeface="+mn-lt"/>
            </a:rPr>
            <a:t>/</a:t>
          </a:r>
          <a:r>
            <a:rPr lang="ko-KR" altLang="en-US" sz="1100" b="1" dirty="0">
              <a:solidFill>
                <a:srgbClr val="2AB9C7"/>
              </a:solidFill>
              <a:latin typeface="+mn-lt"/>
            </a:rPr>
            <a:t>무 </a:t>
          </a:r>
          <a:r>
            <a:rPr lang="en-US" altLang="ko-KR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:</a:t>
          </a:r>
          <a:r>
            <a:rPr lang="ko-KR" altLang="en-US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</a:t>
          </a:r>
          <a:r>
            <a:rPr lang="ko-KR" altLang="en-US" sz="1100" b="1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무</a:t>
          </a:r>
        </a:p>
      </dgm:t>
    </dgm:pt>
    <dgm:pt modelId="{01F7781F-9633-4B4A-A11D-678DA1172AEE}" type="parTrans" cxnId="{CDFDAC7E-671F-4D42-8E30-D8296EDBAF65}">
      <dgm:prSet/>
      <dgm:spPr/>
      <dgm:t>
        <a:bodyPr/>
        <a:lstStyle/>
        <a:p>
          <a:pPr latinLnBrk="1"/>
          <a:endParaRPr lang="ko-KR" altLang="en-US"/>
        </a:p>
      </dgm:t>
    </dgm:pt>
    <dgm:pt modelId="{EC4C1283-9338-443D-B6C7-66F9905552DC}" type="sibTrans" cxnId="{CDFDAC7E-671F-4D42-8E30-D8296EDBAF65}">
      <dgm:prSet/>
      <dgm:spPr/>
      <dgm:t>
        <a:bodyPr/>
        <a:lstStyle/>
        <a:p>
          <a:pPr latinLnBrk="1"/>
          <a:endParaRPr lang="ko-KR" altLang="en-US"/>
        </a:p>
      </dgm:t>
    </dgm:pt>
    <dgm:pt modelId="{29E70F29-69A1-4720-B9F8-A239D19F5874}" type="pres">
      <dgm:prSet presAssocID="{78B4B756-542A-42DE-878E-77FF91FD2977}" presName="vert0" presStyleCnt="0">
        <dgm:presLayoutVars>
          <dgm:dir/>
          <dgm:animOne val="branch"/>
          <dgm:animLvl val="lvl"/>
        </dgm:presLayoutVars>
      </dgm:prSet>
      <dgm:spPr/>
    </dgm:pt>
    <dgm:pt modelId="{BAECB982-55FA-4202-8E27-F6B6CC2287CD}" type="pres">
      <dgm:prSet presAssocID="{D58B520D-A07B-4F94-8DF3-9C1500C899DC}" presName="thickLine" presStyleLbl="alignNode1" presStyleIdx="0" presStyleCnt="1" custLinFactNeighborY="-2072"/>
      <dgm:spPr/>
    </dgm:pt>
    <dgm:pt modelId="{174BC0FF-8CB4-4D37-954E-0E6C9CA76C9F}" type="pres">
      <dgm:prSet presAssocID="{D58B520D-A07B-4F94-8DF3-9C1500C899DC}" presName="horz1" presStyleCnt="0"/>
      <dgm:spPr/>
    </dgm:pt>
    <dgm:pt modelId="{53626961-974F-4A63-9DA8-CD56D99EE4DF}" type="pres">
      <dgm:prSet presAssocID="{D58B520D-A07B-4F94-8DF3-9C1500C899DC}" presName="tx1" presStyleLbl="revTx" presStyleIdx="0" presStyleCnt="6"/>
      <dgm:spPr/>
    </dgm:pt>
    <dgm:pt modelId="{CFF04302-6886-4386-9185-5D53F19CEF97}" type="pres">
      <dgm:prSet presAssocID="{D58B520D-A07B-4F94-8DF3-9C1500C899DC}" presName="vert1" presStyleCnt="0"/>
      <dgm:spPr/>
    </dgm:pt>
    <dgm:pt modelId="{0C885E0C-D76D-4125-B68C-CF5F010F7C54}" type="pres">
      <dgm:prSet presAssocID="{28926570-D9F9-446E-A6FE-D0A1CA8563C3}" presName="vertSpace2a" presStyleCnt="0"/>
      <dgm:spPr/>
    </dgm:pt>
    <dgm:pt modelId="{108F881B-6F84-420B-939B-AC9230DC744A}" type="pres">
      <dgm:prSet presAssocID="{28926570-D9F9-446E-A6FE-D0A1CA8563C3}" presName="horz2" presStyleCnt="0"/>
      <dgm:spPr/>
    </dgm:pt>
    <dgm:pt modelId="{6CF53078-51C0-4286-9F57-837D24110DC0}" type="pres">
      <dgm:prSet presAssocID="{28926570-D9F9-446E-A6FE-D0A1CA8563C3}" presName="horzSpace2" presStyleCnt="0"/>
      <dgm:spPr/>
    </dgm:pt>
    <dgm:pt modelId="{B292DB37-5DAC-4239-B187-DFD8D1E45EBC}" type="pres">
      <dgm:prSet presAssocID="{28926570-D9F9-446E-A6FE-D0A1CA8563C3}" presName="tx2" presStyleLbl="revTx" presStyleIdx="1" presStyleCnt="6" custScaleY="37125"/>
      <dgm:spPr/>
    </dgm:pt>
    <dgm:pt modelId="{AD57E317-9AA0-4DC4-A66B-22B937972D83}" type="pres">
      <dgm:prSet presAssocID="{28926570-D9F9-446E-A6FE-D0A1CA8563C3}" presName="vert2" presStyleCnt="0"/>
      <dgm:spPr/>
    </dgm:pt>
    <dgm:pt modelId="{4110832E-0718-476E-A490-037F526FEE32}" type="pres">
      <dgm:prSet presAssocID="{28926570-D9F9-446E-A6FE-D0A1CA8563C3}" presName="thinLine2b" presStyleLbl="callout" presStyleIdx="0" presStyleCnt="5"/>
      <dgm:spPr/>
    </dgm:pt>
    <dgm:pt modelId="{220FB411-F50B-4336-9755-D110E95B90D3}" type="pres">
      <dgm:prSet presAssocID="{28926570-D9F9-446E-A6FE-D0A1CA8563C3}" presName="vertSpace2b" presStyleCnt="0"/>
      <dgm:spPr/>
    </dgm:pt>
    <dgm:pt modelId="{2FB5E4A9-35E5-432A-97DB-F6B2A8589124}" type="pres">
      <dgm:prSet presAssocID="{711F28F9-5C6A-452F-B6B7-51D365DA9BE5}" presName="horz2" presStyleCnt="0"/>
      <dgm:spPr/>
    </dgm:pt>
    <dgm:pt modelId="{E086BACF-0701-48E3-8E89-0432DC99AE4A}" type="pres">
      <dgm:prSet presAssocID="{711F28F9-5C6A-452F-B6B7-51D365DA9BE5}" presName="horzSpace2" presStyleCnt="0"/>
      <dgm:spPr/>
    </dgm:pt>
    <dgm:pt modelId="{10968B22-FB99-41A1-9693-4805EB3AA705}" type="pres">
      <dgm:prSet presAssocID="{711F28F9-5C6A-452F-B6B7-51D365DA9BE5}" presName="tx2" presStyleLbl="revTx" presStyleIdx="2" presStyleCnt="6" custScaleY="39375"/>
      <dgm:spPr/>
    </dgm:pt>
    <dgm:pt modelId="{DB348B1C-28E3-4DE7-9791-71B6F7233EF7}" type="pres">
      <dgm:prSet presAssocID="{711F28F9-5C6A-452F-B6B7-51D365DA9BE5}" presName="vert2" presStyleCnt="0"/>
      <dgm:spPr/>
    </dgm:pt>
    <dgm:pt modelId="{AD911FAF-521A-4820-A828-D3E3718C95AE}" type="pres">
      <dgm:prSet presAssocID="{711F28F9-5C6A-452F-B6B7-51D365DA9BE5}" presName="thinLine2b" presStyleLbl="callout" presStyleIdx="1" presStyleCnt="5"/>
      <dgm:spPr/>
    </dgm:pt>
    <dgm:pt modelId="{4C5D2E02-8333-45C5-B679-ABAEA37859BF}" type="pres">
      <dgm:prSet presAssocID="{711F28F9-5C6A-452F-B6B7-51D365DA9BE5}" presName="vertSpace2b" presStyleCnt="0"/>
      <dgm:spPr/>
    </dgm:pt>
    <dgm:pt modelId="{7CA9ECD0-FF5F-4644-976E-A2853E7EF6C8}" type="pres">
      <dgm:prSet presAssocID="{36EE2512-896A-411B-8C18-A9209D8B8486}" presName="horz2" presStyleCnt="0"/>
      <dgm:spPr/>
    </dgm:pt>
    <dgm:pt modelId="{DAED7C83-48EA-479B-B2FB-7040B8E4E7BE}" type="pres">
      <dgm:prSet presAssocID="{36EE2512-896A-411B-8C18-A9209D8B8486}" presName="horzSpace2" presStyleCnt="0"/>
      <dgm:spPr/>
    </dgm:pt>
    <dgm:pt modelId="{9C8F1E3E-C216-4424-9670-DF95234C16C6}" type="pres">
      <dgm:prSet presAssocID="{36EE2512-896A-411B-8C18-A9209D8B8486}" presName="tx2" presStyleLbl="revTx" presStyleIdx="3" presStyleCnt="6" custScaleY="30735"/>
      <dgm:spPr/>
    </dgm:pt>
    <dgm:pt modelId="{C20FBA09-16C5-4ED9-B82C-AC601DAFD6F4}" type="pres">
      <dgm:prSet presAssocID="{36EE2512-896A-411B-8C18-A9209D8B8486}" presName="vert2" presStyleCnt="0"/>
      <dgm:spPr/>
    </dgm:pt>
    <dgm:pt modelId="{CF05C026-DB91-43DB-A06E-46B09EDF745D}" type="pres">
      <dgm:prSet presAssocID="{36EE2512-896A-411B-8C18-A9209D8B8486}" presName="thinLine2b" presStyleLbl="callout" presStyleIdx="2" presStyleCnt="5"/>
      <dgm:spPr/>
    </dgm:pt>
    <dgm:pt modelId="{B182119F-908D-475D-910B-CAC0587B2DA3}" type="pres">
      <dgm:prSet presAssocID="{36EE2512-896A-411B-8C18-A9209D8B8486}" presName="vertSpace2b" presStyleCnt="0"/>
      <dgm:spPr/>
    </dgm:pt>
    <dgm:pt modelId="{233B319F-D488-43E6-A3C3-53CDA4F8BF29}" type="pres">
      <dgm:prSet presAssocID="{48B20F56-5579-43A5-B7FC-B6921DBCF66B}" presName="horz2" presStyleCnt="0"/>
      <dgm:spPr/>
    </dgm:pt>
    <dgm:pt modelId="{1CC0291D-9759-43D9-B8D8-FDCAA87A37A3}" type="pres">
      <dgm:prSet presAssocID="{48B20F56-5579-43A5-B7FC-B6921DBCF66B}" presName="horzSpace2" presStyleCnt="0"/>
      <dgm:spPr/>
    </dgm:pt>
    <dgm:pt modelId="{81DFE6F8-DD24-492B-83E1-0830D2F01B2A}" type="pres">
      <dgm:prSet presAssocID="{48B20F56-5579-43A5-B7FC-B6921DBCF66B}" presName="tx2" presStyleLbl="revTx" presStyleIdx="4" presStyleCnt="6" custScaleY="44565"/>
      <dgm:spPr/>
    </dgm:pt>
    <dgm:pt modelId="{FE4C7192-2E36-4DBC-80C2-DFB3BB155973}" type="pres">
      <dgm:prSet presAssocID="{48B20F56-5579-43A5-B7FC-B6921DBCF66B}" presName="vert2" presStyleCnt="0"/>
      <dgm:spPr/>
    </dgm:pt>
    <dgm:pt modelId="{D235D982-58AD-4B15-9D8D-F549E4F32805}" type="pres">
      <dgm:prSet presAssocID="{48B20F56-5579-43A5-B7FC-B6921DBCF66B}" presName="thinLine2b" presStyleLbl="callout" presStyleIdx="3" presStyleCnt="5"/>
      <dgm:spPr/>
    </dgm:pt>
    <dgm:pt modelId="{94B64609-FE59-4DF2-8443-6E0352E6E9FC}" type="pres">
      <dgm:prSet presAssocID="{48B20F56-5579-43A5-B7FC-B6921DBCF66B}" presName="vertSpace2b" presStyleCnt="0"/>
      <dgm:spPr/>
    </dgm:pt>
    <dgm:pt modelId="{C6A0486D-F6C5-4042-80C6-61E19FC0691F}" type="pres">
      <dgm:prSet presAssocID="{D60B39B7-B0FB-4F89-830B-0C40B4020BA1}" presName="horz2" presStyleCnt="0"/>
      <dgm:spPr/>
    </dgm:pt>
    <dgm:pt modelId="{F253458C-A111-43C5-9C8B-E79F80EEFE6A}" type="pres">
      <dgm:prSet presAssocID="{D60B39B7-B0FB-4F89-830B-0C40B4020BA1}" presName="horzSpace2" presStyleCnt="0"/>
      <dgm:spPr/>
    </dgm:pt>
    <dgm:pt modelId="{4F06D6B1-2BB4-4075-A033-688B589B0B14}" type="pres">
      <dgm:prSet presAssocID="{D60B39B7-B0FB-4F89-830B-0C40B4020BA1}" presName="tx2" presStyleLbl="revTx" presStyleIdx="5" presStyleCnt="6" custScaleY="114787"/>
      <dgm:spPr/>
    </dgm:pt>
    <dgm:pt modelId="{D22D3395-A616-4309-9A8B-968F96B15176}" type="pres">
      <dgm:prSet presAssocID="{D60B39B7-B0FB-4F89-830B-0C40B4020BA1}" presName="vert2" presStyleCnt="0"/>
      <dgm:spPr/>
    </dgm:pt>
    <dgm:pt modelId="{D0A004F4-AD23-44AD-ADB5-BAD672B8AB1E}" type="pres">
      <dgm:prSet presAssocID="{D60B39B7-B0FB-4F89-830B-0C40B4020BA1}" presName="thinLine2b" presStyleLbl="callout" presStyleIdx="4" presStyleCnt="5"/>
      <dgm:spPr/>
    </dgm:pt>
    <dgm:pt modelId="{4244B347-B834-4540-896B-C1CDB75776CC}" type="pres">
      <dgm:prSet presAssocID="{D60B39B7-B0FB-4F89-830B-0C40B4020BA1}" presName="vertSpace2b" presStyleCnt="0"/>
      <dgm:spPr/>
    </dgm:pt>
  </dgm:ptLst>
  <dgm:cxnLst>
    <dgm:cxn modelId="{A43F6A05-69BA-4A7C-BD72-EF3B441F30B7}" type="presOf" srcId="{28926570-D9F9-446E-A6FE-D0A1CA8563C3}" destId="{B292DB37-5DAC-4239-B187-DFD8D1E45EBC}" srcOrd="0" destOrd="0" presId="urn:microsoft.com/office/officeart/2008/layout/LinedList"/>
    <dgm:cxn modelId="{68E1D40E-3915-4387-99C4-74338A7B5837}" type="presOf" srcId="{D58B520D-A07B-4F94-8DF3-9C1500C899DC}" destId="{53626961-974F-4A63-9DA8-CD56D99EE4DF}" srcOrd="0" destOrd="0" presId="urn:microsoft.com/office/officeart/2008/layout/LinedList"/>
    <dgm:cxn modelId="{4A04DA38-9CD6-4FAE-BEF9-DA47CD2A52B8}" type="presOf" srcId="{36EE2512-896A-411B-8C18-A9209D8B8486}" destId="{9C8F1E3E-C216-4424-9670-DF95234C16C6}" srcOrd="0" destOrd="0" presId="urn:microsoft.com/office/officeart/2008/layout/LinedList"/>
    <dgm:cxn modelId="{3864695B-4312-42AD-B616-2BEF5E8E430C}" srcId="{D58B520D-A07B-4F94-8DF3-9C1500C899DC}" destId="{36EE2512-896A-411B-8C18-A9209D8B8486}" srcOrd="2" destOrd="0" parTransId="{D2A8114D-A229-4172-974F-0B46CE7FB202}" sibTransId="{FA1528B4-2ECC-4930-9E81-09442B71C991}"/>
    <dgm:cxn modelId="{37352D5D-983C-4B8E-B80F-BF9AB47A236D}" srcId="{78B4B756-542A-42DE-878E-77FF91FD2977}" destId="{D58B520D-A07B-4F94-8DF3-9C1500C899DC}" srcOrd="0" destOrd="0" parTransId="{2A7C9E93-EB2E-4231-8DA7-1E640460AB28}" sibTransId="{1F8783D3-8D2F-4F76-AF1C-25D324BD0D03}"/>
    <dgm:cxn modelId="{CDFDAC7E-671F-4D42-8E30-D8296EDBAF65}" srcId="{D58B520D-A07B-4F94-8DF3-9C1500C899DC}" destId="{D60B39B7-B0FB-4F89-830B-0C40B4020BA1}" srcOrd="4" destOrd="0" parTransId="{01F7781F-9633-4B4A-A11D-678DA1172AEE}" sibTransId="{EC4C1283-9338-443D-B6C7-66F9905552DC}"/>
    <dgm:cxn modelId="{49AF6182-1BA8-42FA-B606-39E71ECC384D}" srcId="{D58B520D-A07B-4F94-8DF3-9C1500C899DC}" destId="{711F28F9-5C6A-452F-B6B7-51D365DA9BE5}" srcOrd="1" destOrd="0" parTransId="{E6BBB757-E182-4A7C-AD73-090A29D9DC9D}" sibTransId="{CA49FA52-5989-4E9B-96E7-82AB9DAC88EC}"/>
    <dgm:cxn modelId="{3C44EB8B-6E96-4618-80BA-67174B98DA0A}" type="presOf" srcId="{48B20F56-5579-43A5-B7FC-B6921DBCF66B}" destId="{81DFE6F8-DD24-492B-83E1-0830D2F01B2A}" srcOrd="0" destOrd="0" presId="urn:microsoft.com/office/officeart/2008/layout/LinedList"/>
    <dgm:cxn modelId="{61F8C9C8-B2C0-4C9A-983D-2EACECA974A2}" srcId="{D58B520D-A07B-4F94-8DF3-9C1500C899DC}" destId="{28926570-D9F9-446E-A6FE-D0A1CA8563C3}" srcOrd="0" destOrd="0" parTransId="{942DBD04-AC7E-49A2-A4AA-B91B3D259276}" sibTransId="{A3E5F99B-F69F-4C7A-97B1-7D804234C214}"/>
    <dgm:cxn modelId="{040649DB-B7E2-40E6-B8F1-079AC4E5E770}" type="presOf" srcId="{78B4B756-542A-42DE-878E-77FF91FD2977}" destId="{29E70F29-69A1-4720-B9F8-A239D19F5874}" srcOrd="0" destOrd="0" presId="urn:microsoft.com/office/officeart/2008/layout/LinedList"/>
    <dgm:cxn modelId="{E2F4C5E9-E815-47F5-9B07-14C10E731888}" type="presOf" srcId="{711F28F9-5C6A-452F-B6B7-51D365DA9BE5}" destId="{10968B22-FB99-41A1-9693-4805EB3AA705}" srcOrd="0" destOrd="0" presId="urn:microsoft.com/office/officeart/2008/layout/LinedList"/>
    <dgm:cxn modelId="{258533EE-F705-4DF7-878C-CC0A3A2D4E72}" srcId="{D58B520D-A07B-4F94-8DF3-9C1500C899DC}" destId="{48B20F56-5579-43A5-B7FC-B6921DBCF66B}" srcOrd="3" destOrd="0" parTransId="{0D8B302B-B7A7-4DD5-B555-3AF9D3B6CEEC}" sibTransId="{C4455AB2-5ACB-41BF-BA34-02D2ADDFBFC3}"/>
    <dgm:cxn modelId="{99BEB4FC-C7B0-41BD-B961-E7A774109E9F}" type="presOf" srcId="{D60B39B7-B0FB-4F89-830B-0C40B4020BA1}" destId="{4F06D6B1-2BB4-4075-A033-688B589B0B14}" srcOrd="0" destOrd="0" presId="urn:microsoft.com/office/officeart/2008/layout/LinedList"/>
    <dgm:cxn modelId="{E802829F-B414-4F58-85D9-779B444B32C1}" type="presParOf" srcId="{29E70F29-69A1-4720-B9F8-A239D19F5874}" destId="{BAECB982-55FA-4202-8E27-F6B6CC2287CD}" srcOrd="0" destOrd="0" presId="urn:microsoft.com/office/officeart/2008/layout/LinedList"/>
    <dgm:cxn modelId="{E6D3800E-25BB-4FC4-BAF3-A8D056ACD405}" type="presParOf" srcId="{29E70F29-69A1-4720-B9F8-A239D19F5874}" destId="{174BC0FF-8CB4-4D37-954E-0E6C9CA76C9F}" srcOrd="1" destOrd="0" presId="urn:microsoft.com/office/officeart/2008/layout/LinedList"/>
    <dgm:cxn modelId="{F64CC9CD-A485-4F52-9E5E-1EA00C98B199}" type="presParOf" srcId="{174BC0FF-8CB4-4D37-954E-0E6C9CA76C9F}" destId="{53626961-974F-4A63-9DA8-CD56D99EE4DF}" srcOrd="0" destOrd="0" presId="urn:microsoft.com/office/officeart/2008/layout/LinedList"/>
    <dgm:cxn modelId="{A93E3F1F-AEFB-45EC-8B30-B907D02FDD21}" type="presParOf" srcId="{174BC0FF-8CB4-4D37-954E-0E6C9CA76C9F}" destId="{CFF04302-6886-4386-9185-5D53F19CEF97}" srcOrd="1" destOrd="0" presId="urn:microsoft.com/office/officeart/2008/layout/LinedList"/>
    <dgm:cxn modelId="{474B2D15-4033-4168-B028-CA92E66BA2C0}" type="presParOf" srcId="{CFF04302-6886-4386-9185-5D53F19CEF97}" destId="{0C885E0C-D76D-4125-B68C-CF5F010F7C54}" srcOrd="0" destOrd="0" presId="urn:microsoft.com/office/officeart/2008/layout/LinedList"/>
    <dgm:cxn modelId="{32225969-42FC-47AF-84E3-C2890432A4CC}" type="presParOf" srcId="{CFF04302-6886-4386-9185-5D53F19CEF97}" destId="{108F881B-6F84-420B-939B-AC9230DC744A}" srcOrd="1" destOrd="0" presId="urn:microsoft.com/office/officeart/2008/layout/LinedList"/>
    <dgm:cxn modelId="{D29A0A27-3B2D-4584-8343-EBAD8B0C5F89}" type="presParOf" srcId="{108F881B-6F84-420B-939B-AC9230DC744A}" destId="{6CF53078-51C0-4286-9F57-837D24110DC0}" srcOrd="0" destOrd="0" presId="urn:microsoft.com/office/officeart/2008/layout/LinedList"/>
    <dgm:cxn modelId="{CC5849D8-72FC-4253-8E52-F9A9ABE6FA37}" type="presParOf" srcId="{108F881B-6F84-420B-939B-AC9230DC744A}" destId="{B292DB37-5DAC-4239-B187-DFD8D1E45EBC}" srcOrd="1" destOrd="0" presId="urn:microsoft.com/office/officeart/2008/layout/LinedList"/>
    <dgm:cxn modelId="{3211012D-2869-4F54-9F7E-7BE3E75EF86B}" type="presParOf" srcId="{108F881B-6F84-420B-939B-AC9230DC744A}" destId="{AD57E317-9AA0-4DC4-A66B-22B937972D83}" srcOrd="2" destOrd="0" presId="urn:microsoft.com/office/officeart/2008/layout/LinedList"/>
    <dgm:cxn modelId="{6384BF65-C2B1-4FA2-9F12-A136E8A4DF44}" type="presParOf" srcId="{CFF04302-6886-4386-9185-5D53F19CEF97}" destId="{4110832E-0718-476E-A490-037F526FEE32}" srcOrd="2" destOrd="0" presId="urn:microsoft.com/office/officeart/2008/layout/LinedList"/>
    <dgm:cxn modelId="{10529DC7-6948-4751-9936-BF30B8FA5309}" type="presParOf" srcId="{CFF04302-6886-4386-9185-5D53F19CEF97}" destId="{220FB411-F50B-4336-9755-D110E95B90D3}" srcOrd="3" destOrd="0" presId="urn:microsoft.com/office/officeart/2008/layout/LinedList"/>
    <dgm:cxn modelId="{421C04EA-6E61-4DA3-AE18-D4BC707F59B9}" type="presParOf" srcId="{CFF04302-6886-4386-9185-5D53F19CEF97}" destId="{2FB5E4A9-35E5-432A-97DB-F6B2A8589124}" srcOrd="4" destOrd="0" presId="urn:microsoft.com/office/officeart/2008/layout/LinedList"/>
    <dgm:cxn modelId="{47756905-2295-4A49-8452-835B7BA26480}" type="presParOf" srcId="{2FB5E4A9-35E5-432A-97DB-F6B2A8589124}" destId="{E086BACF-0701-48E3-8E89-0432DC99AE4A}" srcOrd="0" destOrd="0" presId="urn:microsoft.com/office/officeart/2008/layout/LinedList"/>
    <dgm:cxn modelId="{16F52470-5B50-400B-ACAB-59CD9222E91A}" type="presParOf" srcId="{2FB5E4A9-35E5-432A-97DB-F6B2A8589124}" destId="{10968B22-FB99-41A1-9693-4805EB3AA705}" srcOrd="1" destOrd="0" presId="urn:microsoft.com/office/officeart/2008/layout/LinedList"/>
    <dgm:cxn modelId="{F69B06FD-69EC-431A-B56C-019F6C8922E1}" type="presParOf" srcId="{2FB5E4A9-35E5-432A-97DB-F6B2A8589124}" destId="{DB348B1C-28E3-4DE7-9791-71B6F7233EF7}" srcOrd="2" destOrd="0" presId="urn:microsoft.com/office/officeart/2008/layout/LinedList"/>
    <dgm:cxn modelId="{72F13B86-50BB-4B16-934F-23B591607D02}" type="presParOf" srcId="{CFF04302-6886-4386-9185-5D53F19CEF97}" destId="{AD911FAF-521A-4820-A828-D3E3718C95AE}" srcOrd="5" destOrd="0" presId="urn:microsoft.com/office/officeart/2008/layout/LinedList"/>
    <dgm:cxn modelId="{F996FE4E-38C1-4EC0-A981-E9B1432C2C52}" type="presParOf" srcId="{CFF04302-6886-4386-9185-5D53F19CEF97}" destId="{4C5D2E02-8333-45C5-B679-ABAEA37859BF}" srcOrd="6" destOrd="0" presId="urn:microsoft.com/office/officeart/2008/layout/LinedList"/>
    <dgm:cxn modelId="{3F8E89E7-9EDE-401E-859C-E8B00A8F8BDD}" type="presParOf" srcId="{CFF04302-6886-4386-9185-5D53F19CEF97}" destId="{7CA9ECD0-FF5F-4644-976E-A2853E7EF6C8}" srcOrd="7" destOrd="0" presId="urn:microsoft.com/office/officeart/2008/layout/LinedList"/>
    <dgm:cxn modelId="{3289464F-955D-42ED-AEAE-C29FCAFD2111}" type="presParOf" srcId="{7CA9ECD0-FF5F-4644-976E-A2853E7EF6C8}" destId="{DAED7C83-48EA-479B-B2FB-7040B8E4E7BE}" srcOrd="0" destOrd="0" presId="urn:microsoft.com/office/officeart/2008/layout/LinedList"/>
    <dgm:cxn modelId="{F8630230-C318-4802-B246-4CB2438707EE}" type="presParOf" srcId="{7CA9ECD0-FF5F-4644-976E-A2853E7EF6C8}" destId="{9C8F1E3E-C216-4424-9670-DF95234C16C6}" srcOrd="1" destOrd="0" presId="urn:microsoft.com/office/officeart/2008/layout/LinedList"/>
    <dgm:cxn modelId="{4810BD09-077D-4641-A604-0A75C6CFDDE1}" type="presParOf" srcId="{7CA9ECD0-FF5F-4644-976E-A2853E7EF6C8}" destId="{C20FBA09-16C5-4ED9-B82C-AC601DAFD6F4}" srcOrd="2" destOrd="0" presId="urn:microsoft.com/office/officeart/2008/layout/LinedList"/>
    <dgm:cxn modelId="{40604B36-871F-4833-9ED6-625D6BCA6D5C}" type="presParOf" srcId="{CFF04302-6886-4386-9185-5D53F19CEF97}" destId="{CF05C026-DB91-43DB-A06E-46B09EDF745D}" srcOrd="8" destOrd="0" presId="urn:microsoft.com/office/officeart/2008/layout/LinedList"/>
    <dgm:cxn modelId="{3ED68484-F527-4D5A-9EF7-BA2C26D9B65C}" type="presParOf" srcId="{CFF04302-6886-4386-9185-5D53F19CEF97}" destId="{B182119F-908D-475D-910B-CAC0587B2DA3}" srcOrd="9" destOrd="0" presId="urn:microsoft.com/office/officeart/2008/layout/LinedList"/>
    <dgm:cxn modelId="{A4FB4CA6-2A9B-4034-991B-372F6DAA6A99}" type="presParOf" srcId="{CFF04302-6886-4386-9185-5D53F19CEF97}" destId="{233B319F-D488-43E6-A3C3-53CDA4F8BF29}" srcOrd="10" destOrd="0" presId="urn:microsoft.com/office/officeart/2008/layout/LinedList"/>
    <dgm:cxn modelId="{CE46452B-74B1-4428-AB1B-D30649A2E44E}" type="presParOf" srcId="{233B319F-D488-43E6-A3C3-53CDA4F8BF29}" destId="{1CC0291D-9759-43D9-B8D8-FDCAA87A37A3}" srcOrd="0" destOrd="0" presId="urn:microsoft.com/office/officeart/2008/layout/LinedList"/>
    <dgm:cxn modelId="{E4888E48-2C30-440A-9EAC-0D4FD9AC9638}" type="presParOf" srcId="{233B319F-D488-43E6-A3C3-53CDA4F8BF29}" destId="{81DFE6F8-DD24-492B-83E1-0830D2F01B2A}" srcOrd="1" destOrd="0" presId="urn:microsoft.com/office/officeart/2008/layout/LinedList"/>
    <dgm:cxn modelId="{8D6D659F-CAC5-43BC-80FE-94AB7037F498}" type="presParOf" srcId="{233B319F-D488-43E6-A3C3-53CDA4F8BF29}" destId="{FE4C7192-2E36-4DBC-80C2-DFB3BB155973}" srcOrd="2" destOrd="0" presId="urn:microsoft.com/office/officeart/2008/layout/LinedList"/>
    <dgm:cxn modelId="{C3534527-9D8B-4F38-9FBB-1A8842B2A4E0}" type="presParOf" srcId="{CFF04302-6886-4386-9185-5D53F19CEF97}" destId="{D235D982-58AD-4B15-9D8D-F549E4F32805}" srcOrd="11" destOrd="0" presId="urn:microsoft.com/office/officeart/2008/layout/LinedList"/>
    <dgm:cxn modelId="{9CBBD2E8-41AA-4111-99DD-57DACBC4647E}" type="presParOf" srcId="{CFF04302-6886-4386-9185-5D53F19CEF97}" destId="{94B64609-FE59-4DF2-8443-6E0352E6E9FC}" srcOrd="12" destOrd="0" presId="urn:microsoft.com/office/officeart/2008/layout/LinedList"/>
    <dgm:cxn modelId="{50BC9665-7992-4AF5-AEC0-158255D4E331}" type="presParOf" srcId="{CFF04302-6886-4386-9185-5D53F19CEF97}" destId="{C6A0486D-F6C5-4042-80C6-61E19FC0691F}" srcOrd="13" destOrd="0" presId="urn:microsoft.com/office/officeart/2008/layout/LinedList"/>
    <dgm:cxn modelId="{862809D5-D05A-4A8D-9F5D-3B585B13C6C6}" type="presParOf" srcId="{C6A0486D-F6C5-4042-80C6-61E19FC0691F}" destId="{F253458C-A111-43C5-9C8B-E79F80EEFE6A}" srcOrd="0" destOrd="0" presId="urn:microsoft.com/office/officeart/2008/layout/LinedList"/>
    <dgm:cxn modelId="{96386CFA-1F42-48EE-90BB-53A58630E55C}" type="presParOf" srcId="{C6A0486D-F6C5-4042-80C6-61E19FC0691F}" destId="{4F06D6B1-2BB4-4075-A033-688B589B0B14}" srcOrd="1" destOrd="0" presId="urn:microsoft.com/office/officeart/2008/layout/LinedList"/>
    <dgm:cxn modelId="{0E5E172A-F7A6-4452-AC0E-524BB4848C09}" type="presParOf" srcId="{C6A0486D-F6C5-4042-80C6-61E19FC0691F}" destId="{D22D3395-A616-4309-9A8B-968F96B15176}" srcOrd="2" destOrd="0" presId="urn:microsoft.com/office/officeart/2008/layout/LinedList"/>
    <dgm:cxn modelId="{4A44D11B-286B-414F-887D-AEB68B162567}" type="presParOf" srcId="{CFF04302-6886-4386-9185-5D53F19CEF97}" destId="{D0A004F4-AD23-44AD-ADB5-BAD672B8AB1E}" srcOrd="14" destOrd="0" presId="urn:microsoft.com/office/officeart/2008/layout/LinedList"/>
    <dgm:cxn modelId="{15EB5019-FC5E-4F78-9825-9BED6F4FCEE1}" type="presParOf" srcId="{CFF04302-6886-4386-9185-5D53F19CEF97}" destId="{4244B347-B834-4540-896B-C1CDB75776CC}" srcOrd="15" destOrd="0" presId="urn:microsoft.com/office/officeart/2008/layout/LinedList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8B4B756-542A-42DE-878E-77FF91FD2977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D58B520D-A07B-4F94-8DF3-9C1500C899DC}">
      <dgm:prSet phldrT="[텍스트]" custT="1"/>
      <dgm:spPr/>
      <dgm:t>
        <a:bodyPr/>
        <a:lstStyle/>
        <a:p>
          <a:pPr latinLnBrk="1"/>
          <a:r>
            <a:rPr lang="ko-KR" altLang="en-US" sz="2000" b="1" dirty="0"/>
            <a:t>요구사항</a:t>
          </a:r>
        </a:p>
      </dgm:t>
    </dgm:pt>
    <dgm:pt modelId="{2A7C9E93-EB2E-4231-8DA7-1E640460AB28}" type="parTrans" cxnId="{37352D5D-983C-4B8E-B80F-BF9AB47A236D}">
      <dgm:prSet/>
      <dgm:spPr/>
      <dgm:t>
        <a:bodyPr/>
        <a:lstStyle/>
        <a:p>
          <a:pPr latinLnBrk="1"/>
          <a:endParaRPr lang="ko-KR" altLang="en-US"/>
        </a:p>
      </dgm:t>
    </dgm:pt>
    <dgm:pt modelId="{1F8783D3-8D2F-4F76-AF1C-25D324BD0D03}" type="sibTrans" cxnId="{37352D5D-983C-4B8E-B80F-BF9AB47A236D}">
      <dgm:prSet/>
      <dgm:spPr/>
      <dgm:t>
        <a:bodyPr/>
        <a:lstStyle/>
        <a:p>
          <a:pPr latinLnBrk="1"/>
          <a:endParaRPr lang="ko-KR" altLang="en-US"/>
        </a:p>
      </dgm:t>
    </dgm:pt>
    <dgm:pt modelId="{28926570-D9F9-446E-A6FE-D0A1CA8563C3}">
      <dgm:prSet phldrT="[텍스트]" custT="1"/>
      <dgm:spPr/>
      <dgm:t>
        <a:bodyPr anchor="ctr"/>
        <a:lstStyle/>
        <a:p>
          <a:pPr latinLnBrk="1">
            <a:lnSpc>
              <a:spcPct val="100000"/>
            </a:lnSpc>
          </a:pPr>
          <a:r>
            <a:rPr lang="ko-KR" altLang="en-US" sz="1050" b="1" dirty="0">
              <a:solidFill>
                <a:srgbClr val="2AB9C7"/>
              </a:solidFill>
              <a:latin typeface="+mn-lt"/>
            </a:rPr>
            <a:t>사이트 변경 사유 </a:t>
          </a:r>
          <a:r>
            <a:rPr lang="en-US" altLang="ko-KR" sz="105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:</a:t>
          </a:r>
          <a:r>
            <a:rPr lang="ko-KR" altLang="en-US" sz="105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</a:t>
          </a:r>
          <a:endParaRPr lang="en-US" altLang="ko-KR" sz="1050" b="0" dirty="0">
            <a:solidFill>
              <a:schemeClr val="tx1">
                <a:lumMod val="75000"/>
                <a:lumOff val="25000"/>
              </a:schemeClr>
            </a:solidFill>
            <a:latin typeface="+mn-lt"/>
          </a:endParaRPr>
        </a:p>
        <a:p>
          <a:pPr latinLnBrk="1">
            <a:lnSpc>
              <a:spcPct val="100000"/>
            </a:lnSpc>
          </a:pPr>
          <a:r>
            <a:rPr lang="ko-KR" altLang="en-US" sz="10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sym typeface="Wingdings" pitchFamily="2" charset="2"/>
            </a:rPr>
            <a:t>파리바게트 소비자의 연령층은 </a:t>
          </a:r>
          <a:r>
            <a:rPr lang="en-US" altLang="ko-KR" sz="10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sym typeface="Wingdings" pitchFamily="2" charset="2"/>
            </a:rPr>
            <a:t>10-40</a:t>
          </a:r>
          <a:r>
            <a:rPr lang="ko-KR" altLang="en-US" sz="10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sym typeface="Wingdings" pitchFamily="2" charset="2"/>
            </a:rPr>
            <a:t>대까지 너무 폭이 </a:t>
          </a:r>
          <a:r>
            <a:rPr lang="ko-KR" altLang="en-US" sz="1000" b="0" dirty="0" err="1">
              <a:solidFill>
                <a:schemeClr val="tx1">
                  <a:lumMod val="75000"/>
                  <a:lumOff val="25000"/>
                </a:schemeClr>
              </a:solidFill>
              <a:latin typeface="+mn-lt"/>
              <a:sym typeface="Wingdings" pitchFamily="2" charset="2"/>
            </a:rPr>
            <a:t>넓다보니</a:t>
          </a:r>
          <a:r>
            <a:rPr lang="ko-KR" altLang="en-US" sz="10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sym typeface="Wingdings" pitchFamily="2" charset="2"/>
            </a:rPr>
            <a:t> 구체적 고객 타겟 설정이 미흡하다</a:t>
          </a:r>
          <a:r>
            <a:rPr lang="en-US" altLang="ko-KR" sz="10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sym typeface="Wingdings" pitchFamily="2" charset="2"/>
            </a:rPr>
            <a:t>.</a:t>
          </a:r>
          <a:r>
            <a:rPr lang="ko-KR" altLang="en-US" sz="10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sym typeface="Wingdings" pitchFamily="2" charset="2"/>
            </a:rPr>
            <a:t> </a:t>
          </a:r>
          <a:r>
            <a:rPr lang="en-US" altLang="ko-KR" sz="10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sym typeface="Wingdings" pitchFamily="2" charset="2"/>
            </a:rPr>
            <a:t> 10</a:t>
          </a:r>
          <a:r>
            <a:rPr lang="ko-KR" altLang="en-US" sz="10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sym typeface="Wingdings" pitchFamily="2" charset="2"/>
            </a:rPr>
            <a:t>대는 간식을</a:t>
          </a:r>
          <a:r>
            <a:rPr lang="en-US" altLang="ko-KR" sz="10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sym typeface="Wingdings" pitchFamily="2" charset="2"/>
            </a:rPr>
            <a:t>,</a:t>
          </a:r>
          <a:r>
            <a:rPr lang="ko-KR" altLang="en-US" sz="10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sym typeface="Wingdings" pitchFamily="2" charset="2"/>
            </a:rPr>
            <a:t> </a:t>
          </a:r>
          <a:r>
            <a:rPr lang="en-US" altLang="ko-KR" sz="10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sym typeface="Wingdings" pitchFamily="2" charset="2"/>
            </a:rPr>
            <a:t>20</a:t>
          </a:r>
          <a:r>
            <a:rPr lang="ko-KR" altLang="en-US" sz="10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sym typeface="Wingdings" pitchFamily="2" charset="2"/>
            </a:rPr>
            <a:t>대 대학생이나 직장인은 한끼 식사 대용을</a:t>
          </a:r>
          <a:r>
            <a:rPr lang="en-US" altLang="ko-KR" sz="10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sym typeface="Wingdings" pitchFamily="2" charset="2"/>
            </a:rPr>
            <a:t>,</a:t>
          </a:r>
          <a:r>
            <a:rPr lang="ko-KR" altLang="en-US" sz="10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sym typeface="Wingdings" pitchFamily="2" charset="2"/>
            </a:rPr>
            <a:t> 그리고 </a:t>
          </a:r>
          <a:r>
            <a:rPr lang="en-US" altLang="ko-KR" sz="10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sym typeface="Wingdings" pitchFamily="2" charset="2"/>
            </a:rPr>
            <a:t>40</a:t>
          </a:r>
          <a:r>
            <a:rPr lang="ko-KR" altLang="en-US" sz="10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sym typeface="Wingdings" pitchFamily="2" charset="2"/>
            </a:rPr>
            <a:t>대는 자녀들을 위해 빵을 구매하는 경우가 많은 분석결과를 토대로</a:t>
          </a:r>
          <a:r>
            <a:rPr lang="en-US" altLang="ko-KR" sz="10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sym typeface="Wingdings" pitchFamily="2" charset="2"/>
            </a:rPr>
            <a:t>,</a:t>
          </a:r>
          <a:r>
            <a:rPr lang="ko-KR" altLang="en-US" sz="10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sym typeface="Wingdings" pitchFamily="2" charset="2"/>
            </a:rPr>
            <a:t> 그들이 홈페이지에 들어와서 주요하게 찾을만한 애용으로 새롭게 </a:t>
          </a:r>
          <a:r>
            <a:rPr lang="ko-KR" altLang="en-US" sz="1000" b="0" dirty="0" err="1">
              <a:solidFill>
                <a:schemeClr val="tx1">
                  <a:lumMod val="75000"/>
                  <a:lumOff val="25000"/>
                </a:schemeClr>
              </a:solidFill>
              <a:latin typeface="+mn-lt"/>
              <a:sym typeface="Wingdings" pitchFamily="2" charset="2"/>
            </a:rPr>
            <a:t>웹페이지의</a:t>
          </a:r>
          <a:r>
            <a:rPr lang="ko-KR" altLang="en-US" sz="10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sym typeface="Wingdings" pitchFamily="2" charset="2"/>
            </a:rPr>
            <a:t> </a:t>
          </a:r>
          <a:r>
            <a:rPr lang="ko-KR" altLang="en-US" sz="1000" b="0" dirty="0" err="1">
              <a:solidFill>
                <a:schemeClr val="tx1">
                  <a:lumMod val="75000"/>
                  <a:lumOff val="25000"/>
                </a:schemeClr>
              </a:solidFill>
              <a:latin typeface="+mn-lt"/>
              <a:sym typeface="Wingdings" pitchFamily="2" charset="2"/>
            </a:rPr>
            <a:t>메뉴바와</a:t>
          </a:r>
          <a:r>
            <a:rPr lang="ko-KR" altLang="en-US" sz="10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sym typeface="Wingdings" pitchFamily="2" charset="2"/>
            </a:rPr>
            <a:t> 디자인을 구성할 필요가 있다</a:t>
          </a:r>
          <a:r>
            <a:rPr lang="en-US" altLang="ko-KR" sz="10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sym typeface="Wingdings" pitchFamily="2" charset="2"/>
            </a:rPr>
            <a:t>.</a:t>
          </a:r>
          <a:r>
            <a:rPr lang="en-US" altLang="ko-KR" sz="10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</a:t>
          </a:r>
          <a:endParaRPr lang="ko-KR" altLang="en-US" sz="1000" b="0" dirty="0">
            <a:solidFill>
              <a:schemeClr val="tx1">
                <a:lumMod val="75000"/>
                <a:lumOff val="25000"/>
              </a:schemeClr>
            </a:solidFill>
            <a:latin typeface="+mn-lt"/>
          </a:endParaRPr>
        </a:p>
      </dgm:t>
    </dgm:pt>
    <dgm:pt modelId="{942DBD04-AC7E-49A2-A4AA-B91B3D259276}" type="parTrans" cxnId="{61F8C9C8-B2C0-4C9A-983D-2EACECA974A2}">
      <dgm:prSet/>
      <dgm:spPr/>
      <dgm:t>
        <a:bodyPr/>
        <a:lstStyle/>
        <a:p>
          <a:pPr latinLnBrk="1"/>
          <a:endParaRPr lang="ko-KR" altLang="en-US"/>
        </a:p>
      </dgm:t>
    </dgm:pt>
    <dgm:pt modelId="{A3E5F99B-F69F-4C7A-97B1-7D804234C214}" type="sibTrans" cxnId="{61F8C9C8-B2C0-4C9A-983D-2EACECA974A2}">
      <dgm:prSet/>
      <dgm:spPr/>
      <dgm:t>
        <a:bodyPr/>
        <a:lstStyle/>
        <a:p>
          <a:pPr latinLnBrk="1"/>
          <a:endParaRPr lang="ko-KR" altLang="en-US"/>
        </a:p>
      </dgm:t>
    </dgm:pt>
    <dgm:pt modelId="{711F28F9-5C6A-452F-B6B7-51D365DA9BE5}">
      <dgm:prSet phldrT="[텍스트]" custT="1"/>
      <dgm:spPr/>
      <dgm:t>
        <a:bodyPr anchor="ctr"/>
        <a:lstStyle/>
        <a:p>
          <a:pPr latinLnBrk="1">
            <a:lnSpc>
              <a:spcPct val="100000"/>
            </a:lnSpc>
          </a:pPr>
          <a:r>
            <a:rPr lang="ko-KR" altLang="en-US" sz="1100" b="1" dirty="0">
              <a:solidFill>
                <a:srgbClr val="2AB9C7"/>
              </a:solidFill>
              <a:latin typeface="+mn-lt"/>
            </a:rPr>
            <a:t>기대하는 결과</a:t>
          </a:r>
          <a:r>
            <a:rPr lang="ko-KR" altLang="en-US" sz="1100" b="0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</a:rPr>
            <a:t> </a:t>
          </a:r>
          <a:r>
            <a:rPr lang="en-US" altLang="ko-KR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: </a:t>
          </a:r>
          <a:endParaRPr lang="en-US" altLang="ko-KR" sz="1050" b="0" dirty="0">
            <a:solidFill>
              <a:schemeClr val="tx1">
                <a:lumMod val="75000"/>
                <a:lumOff val="25000"/>
              </a:schemeClr>
            </a:solidFill>
            <a:latin typeface="+mn-lt"/>
          </a:endParaRPr>
        </a:p>
        <a:p>
          <a:pPr latinLnBrk="1">
            <a:lnSpc>
              <a:spcPct val="100000"/>
            </a:lnSpc>
          </a:pPr>
          <a:r>
            <a:rPr lang="ko-KR" altLang="en-US" sz="10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웹사이트에서 파리바게트에서 새롭게 추진하는 </a:t>
          </a:r>
          <a:r>
            <a:rPr lang="ko-KR" altLang="en-US" sz="1000" b="0" dirty="0" err="1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딜리버리</a:t>
          </a:r>
          <a:r>
            <a:rPr lang="ko-KR" altLang="en-US" sz="10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서비스와 월간 구독 서비스를 페이지에 들어가서 쉽게 찾을 수 있고</a:t>
          </a:r>
          <a:r>
            <a:rPr lang="en-US" altLang="ko-KR" sz="10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,</a:t>
          </a:r>
          <a:r>
            <a:rPr lang="ko-KR" altLang="en-US" sz="10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구독할 수 있도록 </a:t>
          </a:r>
          <a:r>
            <a:rPr lang="ko-KR" altLang="en-US" sz="1000" b="0" dirty="0" err="1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웹페이지를</a:t>
          </a:r>
          <a:r>
            <a:rPr lang="ko-KR" altLang="en-US" sz="10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제작하여 해당 서비스를 정기적으로 이용하는 고객층을 보다 더 확보할 수 있을 것</a:t>
          </a:r>
          <a:r>
            <a:rPr lang="en-US" altLang="ko-KR" sz="10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.</a:t>
          </a:r>
          <a:r>
            <a:rPr lang="ko-KR" altLang="en-US" sz="10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</a:t>
          </a:r>
          <a:endParaRPr lang="ko-KR" altLang="en-US" sz="1050" b="0" dirty="0">
            <a:solidFill>
              <a:schemeClr val="tx1">
                <a:lumMod val="75000"/>
                <a:lumOff val="25000"/>
              </a:schemeClr>
            </a:solidFill>
            <a:latin typeface="+mn-lt"/>
          </a:endParaRPr>
        </a:p>
      </dgm:t>
    </dgm:pt>
    <dgm:pt modelId="{E6BBB757-E182-4A7C-AD73-090A29D9DC9D}" type="parTrans" cxnId="{49AF6182-1BA8-42FA-B606-39E71ECC384D}">
      <dgm:prSet/>
      <dgm:spPr/>
      <dgm:t>
        <a:bodyPr/>
        <a:lstStyle/>
        <a:p>
          <a:pPr latinLnBrk="1"/>
          <a:endParaRPr lang="ko-KR" altLang="en-US"/>
        </a:p>
      </dgm:t>
    </dgm:pt>
    <dgm:pt modelId="{CA49FA52-5989-4E9B-96E7-82AB9DAC88EC}" type="sibTrans" cxnId="{49AF6182-1BA8-42FA-B606-39E71ECC384D}">
      <dgm:prSet/>
      <dgm:spPr/>
      <dgm:t>
        <a:bodyPr/>
        <a:lstStyle/>
        <a:p>
          <a:pPr latinLnBrk="1"/>
          <a:endParaRPr lang="ko-KR" altLang="en-US"/>
        </a:p>
      </dgm:t>
    </dgm:pt>
    <dgm:pt modelId="{36EE2512-896A-411B-8C18-A9209D8B8486}">
      <dgm:prSet phldrT="[텍스트]" custT="1"/>
      <dgm:spPr/>
      <dgm:t>
        <a:bodyPr anchor="ctr"/>
        <a:lstStyle/>
        <a:p>
          <a:pPr latinLnBrk="1">
            <a:lnSpc>
              <a:spcPct val="100000"/>
            </a:lnSpc>
          </a:pPr>
          <a:r>
            <a:rPr lang="ko-KR" altLang="en-US" sz="1100" b="1" dirty="0">
              <a:solidFill>
                <a:srgbClr val="2AB9C7"/>
              </a:solidFill>
              <a:latin typeface="+mn-lt"/>
            </a:rPr>
            <a:t>요구 디바이스 환경 </a:t>
          </a:r>
          <a:r>
            <a:rPr lang="en-US" altLang="ko-KR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:</a:t>
          </a:r>
          <a:r>
            <a:rPr lang="ko-KR" altLang="en-US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</a:t>
          </a:r>
          <a:r>
            <a:rPr lang="en-US" altLang="ko-KR" sz="10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1280px </a:t>
          </a:r>
          <a:r>
            <a:rPr lang="ko-KR" altLang="en-US" sz="10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기준 그 이상의 화면의 크기를 가지는 기기 </a:t>
          </a:r>
          <a:r>
            <a:rPr lang="en-US" altLang="ko-KR" sz="1000" b="1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+</a:t>
          </a:r>
          <a:r>
            <a:rPr lang="ko-KR" altLang="en-US" sz="1000" b="1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반응형웹페이지 구성으로 모바일에서도 사용이 가능하게 한다 </a:t>
          </a:r>
        </a:p>
      </dgm:t>
    </dgm:pt>
    <dgm:pt modelId="{D2A8114D-A229-4172-974F-0B46CE7FB202}" type="parTrans" cxnId="{3864695B-4312-42AD-B616-2BEF5E8E430C}">
      <dgm:prSet/>
      <dgm:spPr/>
      <dgm:t>
        <a:bodyPr/>
        <a:lstStyle/>
        <a:p>
          <a:pPr latinLnBrk="1"/>
          <a:endParaRPr lang="ko-KR" altLang="en-US"/>
        </a:p>
      </dgm:t>
    </dgm:pt>
    <dgm:pt modelId="{FA1528B4-2ECC-4930-9E81-09442B71C991}" type="sibTrans" cxnId="{3864695B-4312-42AD-B616-2BEF5E8E430C}">
      <dgm:prSet/>
      <dgm:spPr/>
      <dgm:t>
        <a:bodyPr/>
        <a:lstStyle/>
        <a:p>
          <a:pPr latinLnBrk="1"/>
          <a:endParaRPr lang="ko-KR" altLang="en-US"/>
        </a:p>
      </dgm:t>
    </dgm:pt>
    <dgm:pt modelId="{48B20F56-5579-43A5-B7FC-B6921DBCF66B}">
      <dgm:prSet phldrT="[텍스트]" custT="1"/>
      <dgm:spPr/>
      <dgm:t>
        <a:bodyPr anchor="ctr"/>
        <a:lstStyle/>
        <a:p>
          <a:pPr latinLnBrk="1">
            <a:lnSpc>
              <a:spcPct val="100000"/>
            </a:lnSpc>
          </a:pPr>
          <a:r>
            <a:rPr lang="ko-KR" altLang="en-US" sz="1100" b="1" dirty="0">
              <a:solidFill>
                <a:srgbClr val="2AB9C7"/>
              </a:solidFill>
              <a:latin typeface="+mn-lt"/>
            </a:rPr>
            <a:t>사용 색상 </a:t>
          </a:r>
          <a:r>
            <a:rPr lang="en-US" altLang="ko-KR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:</a:t>
          </a:r>
          <a:r>
            <a:rPr lang="ko-KR" altLang="en-US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</a:t>
          </a:r>
          <a:r>
            <a:rPr lang="ko-KR" altLang="en-US" sz="105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파란색</a:t>
          </a:r>
          <a:r>
            <a:rPr lang="en-US" altLang="ko-KR" sz="105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,</a:t>
          </a:r>
          <a:r>
            <a:rPr lang="ko-KR" altLang="en-US" sz="105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흰색</a:t>
          </a:r>
          <a:r>
            <a:rPr lang="en-US" altLang="ko-KR" sz="105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,</a:t>
          </a:r>
          <a:r>
            <a:rPr lang="ko-KR" altLang="en-US" sz="105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검은색</a:t>
          </a:r>
          <a:r>
            <a:rPr lang="en-US" altLang="ko-KR" sz="105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,</a:t>
          </a:r>
          <a:r>
            <a:rPr lang="ko-KR" altLang="en-US" sz="105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회색</a:t>
          </a:r>
          <a:r>
            <a:rPr lang="en-US" altLang="ko-KR" sz="105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,</a:t>
          </a:r>
          <a:r>
            <a:rPr lang="ko-KR" altLang="en-US" sz="105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파란색</a:t>
          </a:r>
          <a:r>
            <a:rPr lang="en-US" altLang="ko-KR" sz="105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,</a:t>
          </a:r>
          <a:r>
            <a:rPr lang="ko-KR" altLang="en-US" sz="105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주황색</a:t>
          </a:r>
          <a:r>
            <a:rPr lang="en-US" altLang="ko-KR" sz="105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,</a:t>
          </a:r>
          <a:r>
            <a:rPr lang="ko-KR" altLang="en-US" sz="105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노란색</a:t>
          </a:r>
          <a:r>
            <a:rPr lang="en-US" altLang="ko-KR" sz="105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,</a:t>
          </a:r>
          <a:r>
            <a:rPr lang="ko-KR" altLang="en-US" sz="105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</a:t>
          </a:r>
          <a:r>
            <a:rPr lang="ko-KR" altLang="en-US" sz="1050" b="0" dirty="0" err="1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에메랄드색</a:t>
          </a:r>
          <a:r>
            <a:rPr lang="en-US" altLang="ko-KR" sz="105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,</a:t>
          </a:r>
          <a:r>
            <a:rPr lang="ko-KR" altLang="en-US" sz="105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</a:t>
          </a:r>
          <a:r>
            <a:rPr lang="en-US" altLang="ko-KR" sz="105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etc. </a:t>
          </a:r>
          <a:endParaRPr lang="ko-KR" altLang="en-US" sz="1100" b="0" dirty="0">
            <a:solidFill>
              <a:schemeClr val="tx1">
                <a:lumMod val="75000"/>
                <a:lumOff val="25000"/>
              </a:schemeClr>
            </a:solidFill>
            <a:latin typeface="+mn-lt"/>
          </a:endParaRPr>
        </a:p>
      </dgm:t>
    </dgm:pt>
    <dgm:pt modelId="{0D8B302B-B7A7-4DD5-B555-3AF9D3B6CEEC}" type="parTrans" cxnId="{258533EE-F705-4DF7-878C-CC0A3A2D4E72}">
      <dgm:prSet/>
      <dgm:spPr/>
      <dgm:t>
        <a:bodyPr/>
        <a:lstStyle/>
        <a:p>
          <a:pPr latinLnBrk="1"/>
          <a:endParaRPr lang="ko-KR" altLang="en-US"/>
        </a:p>
      </dgm:t>
    </dgm:pt>
    <dgm:pt modelId="{C4455AB2-5ACB-41BF-BA34-02D2ADDFBFC3}" type="sibTrans" cxnId="{258533EE-F705-4DF7-878C-CC0A3A2D4E72}">
      <dgm:prSet/>
      <dgm:spPr/>
      <dgm:t>
        <a:bodyPr/>
        <a:lstStyle/>
        <a:p>
          <a:pPr latinLnBrk="1"/>
          <a:endParaRPr lang="ko-KR" altLang="en-US"/>
        </a:p>
      </dgm:t>
    </dgm:pt>
    <dgm:pt modelId="{D60B39B7-B0FB-4F89-830B-0C40B4020BA1}">
      <dgm:prSet phldrT="[텍스트]" custT="1"/>
      <dgm:spPr/>
      <dgm:t>
        <a:bodyPr anchor="ctr"/>
        <a:lstStyle/>
        <a:p>
          <a:pPr latinLnBrk="1">
            <a:lnSpc>
              <a:spcPct val="100000"/>
            </a:lnSpc>
          </a:pPr>
          <a:r>
            <a:rPr lang="ko-KR" altLang="en-US" sz="1100" b="1" dirty="0">
              <a:solidFill>
                <a:srgbClr val="2AB9C7"/>
              </a:solidFill>
              <a:latin typeface="+mn-lt"/>
            </a:rPr>
            <a:t>디자인 컨셉 </a:t>
          </a:r>
          <a:r>
            <a:rPr lang="en-US" altLang="ko-KR" sz="11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: </a:t>
          </a:r>
          <a:r>
            <a:rPr lang="ko-KR" altLang="en-US" sz="105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실용적이고 필요한 메뉴를 헤매지 않고 바로 찾을 수 있도록 </a:t>
          </a:r>
          <a:r>
            <a:rPr lang="ko-KR" altLang="en-US" sz="1050" b="0" dirty="0" err="1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심플하고도</a:t>
          </a:r>
          <a:r>
            <a:rPr lang="ko-KR" altLang="en-US" sz="105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직감적인 디자인으로 웹사이트를 제작한다</a:t>
          </a:r>
          <a:r>
            <a:rPr lang="en-US" altLang="ko-KR" sz="105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.</a:t>
          </a:r>
          <a:endParaRPr lang="ko-KR" altLang="en-US" sz="1100" b="0" dirty="0">
            <a:solidFill>
              <a:schemeClr val="tx1">
                <a:lumMod val="75000"/>
                <a:lumOff val="25000"/>
              </a:schemeClr>
            </a:solidFill>
            <a:latin typeface="+mn-lt"/>
          </a:endParaRPr>
        </a:p>
      </dgm:t>
    </dgm:pt>
    <dgm:pt modelId="{01F7781F-9633-4B4A-A11D-678DA1172AEE}" type="parTrans" cxnId="{CDFDAC7E-671F-4D42-8E30-D8296EDBAF65}">
      <dgm:prSet/>
      <dgm:spPr/>
      <dgm:t>
        <a:bodyPr/>
        <a:lstStyle/>
        <a:p>
          <a:pPr latinLnBrk="1"/>
          <a:endParaRPr lang="ko-KR" altLang="en-US"/>
        </a:p>
      </dgm:t>
    </dgm:pt>
    <dgm:pt modelId="{EC4C1283-9338-443D-B6C7-66F9905552DC}" type="sibTrans" cxnId="{CDFDAC7E-671F-4D42-8E30-D8296EDBAF65}">
      <dgm:prSet/>
      <dgm:spPr/>
      <dgm:t>
        <a:bodyPr/>
        <a:lstStyle/>
        <a:p>
          <a:pPr latinLnBrk="1"/>
          <a:endParaRPr lang="ko-KR" altLang="en-US"/>
        </a:p>
      </dgm:t>
    </dgm:pt>
    <dgm:pt modelId="{70057C24-78A9-4E15-805D-4830A7B87457}">
      <dgm:prSet phldrT="[텍스트]" custT="1"/>
      <dgm:spPr/>
      <dgm:t>
        <a:bodyPr anchor="t"/>
        <a:lstStyle/>
        <a:p>
          <a:pPr latinLnBrk="1">
            <a:lnSpc>
              <a:spcPct val="100000"/>
            </a:lnSpc>
          </a:pPr>
          <a:r>
            <a:rPr lang="ko-KR" altLang="en-US" sz="1100" b="1" dirty="0">
              <a:solidFill>
                <a:srgbClr val="2AB9C7"/>
              </a:solidFill>
              <a:latin typeface="+mn-lt"/>
            </a:rPr>
            <a:t>주요 사이트 키워드</a:t>
          </a:r>
          <a:r>
            <a:rPr lang="en-US" altLang="ko-KR" sz="1100" b="1" dirty="0">
              <a:solidFill>
                <a:srgbClr val="2AB9C7"/>
              </a:solidFill>
              <a:latin typeface="+mn-lt"/>
            </a:rPr>
            <a:t>(1</a:t>
          </a:r>
          <a:r>
            <a:rPr lang="ko-KR" altLang="en-US" sz="1100" b="1" dirty="0">
              <a:solidFill>
                <a:srgbClr val="2AB9C7"/>
              </a:solidFill>
              <a:latin typeface="+mn-lt"/>
            </a:rPr>
            <a:t>차</a:t>
          </a:r>
          <a:r>
            <a:rPr lang="en-US" altLang="ko-KR" sz="1100" b="1" dirty="0">
              <a:solidFill>
                <a:srgbClr val="2AB9C7"/>
              </a:solidFill>
              <a:latin typeface="+mn-lt"/>
            </a:rPr>
            <a:t>)</a:t>
          </a:r>
          <a:r>
            <a:rPr lang="ko-KR" altLang="en-US" sz="1100" b="1" dirty="0">
              <a:solidFill>
                <a:srgbClr val="2AB9C7"/>
              </a:solidFill>
              <a:latin typeface="+mn-lt"/>
            </a:rPr>
            <a:t> </a:t>
          </a:r>
          <a:r>
            <a:rPr lang="en-US" altLang="ko-KR" sz="105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:</a:t>
          </a:r>
          <a:r>
            <a:rPr lang="ko-KR" altLang="en-US" sz="105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학생</a:t>
          </a:r>
          <a:r>
            <a:rPr lang="en-US" altLang="ko-KR" sz="105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-friendly, </a:t>
          </a:r>
          <a:r>
            <a:rPr lang="ko-KR" altLang="en-US" sz="105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직장인</a:t>
          </a:r>
          <a:r>
            <a:rPr lang="en-US" altLang="ko-KR" sz="105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-friendly, </a:t>
          </a:r>
          <a:r>
            <a:rPr lang="ko-KR" altLang="en-US" sz="105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가족</a:t>
          </a:r>
          <a:r>
            <a:rPr lang="en-US" altLang="ko-KR" sz="105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-friendly,</a:t>
          </a:r>
          <a:r>
            <a:rPr lang="ko-KR" altLang="en-US" sz="105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</a:t>
          </a:r>
          <a:r>
            <a:rPr lang="ko-KR" altLang="en-US" sz="1050" b="0" dirty="0" err="1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상생하는기업</a:t>
          </a:r>
          <a:r>
            <a:rPr lang="en-US" altLang="ko-KR" sz="105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,</a:t>
          </a:r>
          <a:r>
            <a:rPr lang="ko-KR" altLang="en-US" sz="105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고객과 소통하는 기업</a:t>
          </a:r>
          <a:r>
            <a:rPr lang="en-US" altLang="ko-KR" sz="105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(</a:t>
          </a:r>
          <a:r>
            <a:rPr lang="en-US" altLang="ko-KR" sz="1050" b="0" dirty="0" err="1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sns</a:t>
          </a:r>
          <a:r>
            <a:rPr lang="en-US" altLang="ko-KR" sz="105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),</a:t>
          </a:r>
          <a:r>
            <a:rPr lang="ko-KR" altLang="en-US" sz="105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</a:t>
          </a:r>
          <a:r>
            <a:rPr lang="ko-KR" altLang="en-US" sz="1050" b="0" dirty="0" err="1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딜리버리</a:t>
          </a:r>
          <a:r>
            <a:rPr lang="en-US" altLang="ko-KR" sz="105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, </a:t>
          </a:r>
          <a:r>
            <a:rPr lang="ko-KR" altLang="en-US" sz="1050" b="0" dirty="0" err="1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월간구독</a:t>
          </a:r>
          <a:r>
            <a:rPr lang="en-US" altLang="ko-KR" sz="105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,</a:t>
          </a:r>
          <a:r>
            <a:rPr lang="ko-KR" altLang="en-US" sz="105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</a:t>
          </a:r>
          <a:r>
            <a:rPr lang="en-US" altLang="ko-KR" sz="105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…</a:t>
          </a:r>
          <a:endParaRPr lang="ko-KR" altLang="en-US" sz="1100" b="0" dirty="0">
            <a:solidFill>
              <a:schemeClr val="tx1">
                <a:lumMod val="75000"/>
                <a:lumOff val="25000"/>
              </a:schemeClr>
            </a:solidFill>
            <a:latin typeface="+mn-lt"/>
          </a:endParaRPr>
        </a:p>
      </dgm:t>
    </dgm:pt>
    <dgm:pt modelId="{D9F0FD69-7052-4873-9112-1C3642420A67}" type="parTrans" cxnId="{945A36A1-8868-49AC-AD6A-517F149F4A39}">
      <dgm:prSet/>
      <dgm:spPr/>
      <dgm:t>
        <a:bodyPr/>
        <a:lstStyle/>
        <a:p>
          <a:pPr latinLnBrk="1"/>
          <a:endParaRPr lang="ko-KR" altLang="en-US"/>
        </a:p>
      </dgm:t>
    </dgm:pt>
    <dgm:pt modelId="{4DA0A697-7CF5-498B-BCAD-DB467EE332AE}" type="sibTrans" cxnId="{945A36A1-8868-49AC-AD6A-517F149F4A39}">
      <dgm:prSet/>
      <dgm:spPr/>
      <dgm:t>
        <a:bodyPr/>
        <a:lstStyle/>
        <a:p>
          <a:pPr latinLnBrk="1"/>
          <a:endParaRPr lang="ko-KR" altLang="en-US"/>
        </a:p>
      </dgm:t>
    </dgm:pt>
    <dgm:pt modelId="{29E70F29-69A1-4720-B9F8-A239D19F5874}" type="pres">
      <dgm:prSet presAssocID="{78B4B756-542A-42DE-878E-77FF91FD2977}" presName="vert0" presStyleCnt="0">
        <dgm:presLayoutVars>
          <dgm:dir/>
          <dgm:animOne val="branch"/>
          <dgm:animLvl val="lvl"/>
        </dgm:presLayoutVars>
      </dgm:prSet>
      <dgm:spPr/>
    </dgm:pt>
    <dgm:pt modelId="{BAECB982-55FA-4202-8E27-F6B6CC2287CD}" type="pres">
      <dgm:prSet presAssocID="{D58B520D-A07B-4F94-8DF3-9C1500C899DC}" presName="thickLine" presStyleLbl="alignNode1" presStyleIdx="0" presStyleCnt="1"/>
      <dgm:spPr/>
    </dgm:pt>
    <dgm:pt modelId="{174BC0FF-8CB4-4D37-954E-0E6C9CA76C9F}" type="pres">
      <dgm:prSet presAssocID="{D58B520D-A07B-4F94-8DF3-9C1500C899DC}" presName="horz1" presStyleCnt="0"/>
      <dgm:spPr/>
    </dgm:pt>
    <dgm:pt modelId="{53626961-974F-4A63-9DA8-CD56D99EE4DF}" type="pres">
      <dgm:prSet presAssocID="{D58B520D-A07B-4F94-8DF3-9C1500C899DC}" presName="tx1" presStyleLbl="revTx" presStyleIdx="0" presStyleCnt="7"/>
      <dgm:spPr/>
    </dgm:pt>
    <dgm:pt modelId="{CFF04302-6886-4386-9185-5D53F19CEF97}" type="pres">
      <dgm:prSet presAssocID="{D58B520D-A07B-4F94-8DF3-9C1500C899DC}" presName="vert1" presStyleCnt="0"/>
      <dgm:spPr/>
    </dgm:pt>
    <dgm:pt modelId="{0C885E0C-D76D-4125-B68C-CF5F010F7C54}" type="pres">
      <dgm:prSet presAssocID="{28926570-D9F9-446E-A6FE-D0A1CA8563C3}" presName="vertSpace2a" presStyleCnt="0"/>
      <dgm:spPr/>
    </dgm:pt>
    <dgm:pt modelId="{108F881B-6F84-420B-939B-AC9230DC744A}" type="pres">
      <dgm:prSet presAssocID="{28926570-D9F9-446E-A6FE-D0A1CA8563C3}" presName="horz2" presStyleCnt="0"/>
      <dgm:spPr/>
    </dgm:pt>
    <dgm:pt modelId="{6CF53078-51C0-4286-9F57-837D24110DC0}" type="pres">
      <dgm:prSet presAssocID="{28926570-D9F9-446E-A6FE-D0A1CA8563C3}" presName="horzSpace2" presStyleCnt="0"/>
      <dgm:spPr/>
    </dgm:pt>
    <dgm:pt modelId="{B292DB37-5DAC-4239-B187-DFD8D1E45EBC}" type="pres">
      <dgm:prSet presAssocID="{28926570-D9F9-446E-A6FE-D0A1CA8563C3}" presName="tx2" presStyleLbl="revTx" presStyleIdx="1" presStyleCnt="7" custScaleY="138965" custLinFactNeighborY="-2556"/>
      <dgm:spPr/>
    </dgm:pt>
    <dgm:pt modelId="{AD57E317-9AA0-4DC4-A66B-22B937972D83}" type="pres">
      <dgm:prSet presAssocID="{28926570-D9F9-446E-A6FE-D0A1CA8563C3}" presName="vert2" presStyleCnt="0"/>
      <dgm:spPr/>
    </dgm:pt>
    <dgm:pt modelId="{4110832E-0718-476E-A490-037F526FEE32}" type="pres">
      <dgm:prSet presAssocID="{28926570-D9F9-446E-A6FE-D0A1CA8563C3}" presName="thinLine2b" presStyleLbl="callout" presStyleIdx="0" presStyleCnt="6" custLinFactY="164274" custLinFactNeighborX="780" custLinFactNeighborY="200000"/>
      <dgm:spPr/>
    </dgm:pt>
    <dgm:pt modelId="{220FB411-F50B-4336-9755-D110E95B90D3}" type="pres">
      <dgm:prSet presAssocID="{28926570-D9F9-446E-A6FE-D0A1CA8563C3}" presName="vertSpace2b" presStyleCnt="0"/>
      <dgm:spPr/>
    </dgm:pt>
    <dgm:pt modelId="{2FB5E4A9-35E5-432A-97DB-F6B2A8589124}" type="pres">
      <dgm:prSet presAssocID="{711F28F9-5C6A-452F-B6B7-51D365DA9BE5}" presName="horz2" presStyleCnt="0"/>
      <dgm:spPr/>
    </dgm:pt>
    <dgm:pt modelId="{E086BACF-0701-48E3-8E89-0432DC99AE4A}" type="pres">
      <dgm:prSet presAssocID="{711F28F9-5C6A-452F-B6B7-51D365DA9BE5}" presName="horzSpace2" presStyleCnt="0"/>
      <dgm:spPr/>
    </dgm:pt>
    <dgm:pt modelId="{10968B22-FB99-41A1-9693-4805EB3AA705}" type="pres">
      <dgm:prSet presAssocID="{711F28F9-5C6A-452F-B6B7-51D365DA9BE5}" presName="tx2" presStyleLbl="revTx" presStyleIdx="2" presStyleCnt="7" custScaleY="177801" custLinFactNeighborX="-703" custLinFactNeighborY="10850"/>
      <dgm:spPr/>
    </dgm:pt>
    <dgm:pt modelId="{DB348B1C-28E3-4DE7-9791-71B6F7233EF7}" type="pres">
      <dgm:prSet presAssocID="{711F28F9-5C6A-452F-B6B7-51D365DA9BE5}" presName="vert2" presStyleCnt="0"/>
      <dgm:spPr/>
    </dgm:pt>
    <dgm:pt modelId="{AD911FAF-521A-4820-A828-D3E3718C95AE}" type="pres">
      <dgm:prSet presAssocID="{711F28F9-5C6A-452F-B6B7-51D365DA9BE5}" presName="thinLine2b" presStyleLbl="callout" presStyleIdx="1" presStyleCnt="6"/>
      <dgm:spPr/>
    </dgm:pt>
    <dgm:pt modelId="{4C5D2E02-8333-45C5-B679-ABAEA37859BF}" type="pres">
      <dgm:prSet presAssocID="{711F28F9-5C6A-452F-B6B7-51D365DA9BE5}" presName="vertSpace2b" presStyleCnt="0"/>
      <dgm:spPr/>
    </dgm:pt>
    <dgm:pt modelId="{7CA9ECD0-FF5F-4644-976E-A2853E7EF6C8}" type="pres">
      <dgm:prSet presAssocID="{36EE2512-896A-411B-8C18-A9209D8B8486}" presName="horz2" presStyleCnt="0"/>
      <dgm:spPr/>
    </dgm:pt>
    <dgm:pt modelId="{DAED7C83-48EA-479B-B2FB-7040B8E4E7BE}" type="pres">
      <dgm:prSet presAssocID="{36EE2512-896A-411B-8C18-A9209D8B8486}" presName="horzSpace2" presStyleCnt="0"/>
      <dgm:spPr/>
    </dgm:pt>
    <dgm:pt modelId="{9C8F1E3E-C216-4424-9670-DF95234C16C6}" type="pres">
      <dgm:prSet presAssocID="{36EE2512-896A-411B-8C18-A9209D8B8486}" presName="tx2" presStyleLbl="revTx" presStyleIdx="3" presStyleCnt="7" custScaleY="56086"/>
      <dgm:spPr/>
    </dgm:pt>
    <dgm:pt modelId="{C20FBA09-16C5-4ED9-B82C-AC601DAFD6F4}" type="pres">
      <dgm:prSet presAssocID="{36EE2512-896A-411B-8C18-A9209D8B8486}" presName="vert2" presStyleCnt="0"/>
      <dgm:spPr/>
    </dgm:pt>
    <dgm:pt modelId="{CF05C026-DB91-43DB-A06E-46B09EDF745D}" type="pres">
      <dgm:prSet presAssocID="{36EE2512-896A-411B-8C18-A9209D8B8486}" presName="thinLine2b" presStyleLbl="callout" presStyleIdx="2" presStyleCnt="6"/>
      <dgm:spPr/>
    </dgm:pt>
    <dgm:pt modelId="{B182119F-908D-475D-910B-CAC0587B2DA3}" type="pres">
      <dgm:prSet presAssocID="{36EE2512-896A-411B-8C18-A9209D8B8486}" presName="vertSpace2b" presStyleCnt="0"/>
      <dgm:spPr/>
    </dgm:pt>
    <dgm:pt modelId="{233B319F-D488-43E6-A3C3-53CDA4F8BF29}" type="pres">
      <dgm:prSet presAssocID="{48B20F56-5579-43A5-B7FC-B6921DBCF66B}" presName="horz2" presStyleCnt="0"/>
      <dgm:spPr/>
    </dgm:pt>
    <dgm:pt modelId="{1CC0291D-9759-43D9-B8D8-FDCAA87A37A3}" type="pres">
      <dgm:prSet presAssocID="{48B20F56-5579-43A5-B7FC-B6921DBCF66B}" presName="horzSpace2" presStyleCnt="0"/>
      <dgm:spPr/>
    </dgm:pt>
    <dgm:pt modelId="{81DFE6F8-DD24-492B-83E1-0830D2F01B2A}" type="pres">
      <dgm:prSet presAssocID="{48B20F56-5579-43A5-B7FC-B6921DBCF66B}" presName="tx2" presStyleLbl="revTx" presStyleIdx="4" presStyleCnt="7" custScaleY="24523" custLinFactNeighborY="-1850"/>
      <dgm:spPr/>
    </dgm:pt>
    <dgm:pt modelId="{FE4C7192-2E36-4DBC-80C2-DFB3BB155973}" type="pres">
      <dgm:prSet presAssocID="{48B20F56-5579-43A5-B7FC-B6921DBCF66B}" presName="vert2" presStyleCnt="0"/>
      <dgm:spPr/>
    </dgm:pt>
    <dgm:pt modelId="{D235D982-58AD-4B15-9D8D-F549E4F32805}" type="pres">
      <dgm:prSet presAssocID="{48B20F56-5579-43A5-B7FC-B6921DBCF66B}" presName="thinLine2b" presStyleLbl="callout" presStyleIdx="3" presStyleCnt="6"/>
      <dgm:spPr/>
    </dgm:pt>
    <dgm:pt modelId="{94B64609-FE59-4DF2-8443-6E0352E6E9FC}" type="pres">
      <dgm:prSet presAssocID="{48B20F56-5579-43A5-B7FC-B6921DBCF66B}" presName="vertSpace2b" presStyleCnt="0"/>
      <dgm:spPr/>
    </dgm:pt>
    <dgm:pt modelId="{C6A0486D-F6C5-4042-80C6-61E19FC0691F}" type="pres">
      <dgm:prSet presAssocID="{D60B39B7-B0FB-4F89-830B-0C40B4020BA1}" presName="horz2" presStyleCnt="0"/>
      <dgm:spPr/>
    </dgm:pt>
    <dgm:pt modelId="{F253458C-A111-43C5-9C8B-E79F80EEFE6A}" type="pres">
      <dgm:prSet presAssocID="{D60B39B7-B0FB-4F89-830B-0C40B4020BA1}" presName="horzSpace2" presStyleCnt="0"/>
      <dgm:spPr/>
    </dgm:pt>
    <dgm:pt modelId="{4F06D6B1-2BB4-4075-A033-688B589B0B14}" type="pres">
      <dgm:prSet presAssocID="{D60B39B7-B0FB-4F89-830B-0C40B4020BA1}" presName="tx2" presStyleLbl="revTx" presStyleIdx="5" presStyleCnt="7" custScaleY="69241"/>
      <dgm:spPr/>
    </dgm:pt>
    <dgm:pt modelId="{D22D3395-A616-4309-9A8B-968F96B15176}" type="pres">
      <dgm:prSet presAssocID="{D60B39B7-B0FB-4F89-830B-0C40B4020BA1}" presName="vert2" presStyleCnt="0"/>
      <dgm:spPr/>
    </dgm:pt>
    <dgm:pt modelId="{D0A004F4-AD23-44AD-ADB5-BAD672B8AB1E}" type="pres">
      <dgm:prSet presAssocID="{D60B39B7-B0FB-4F89-830B-0C40B4020BA1}" presName="thinLine2b" presStyleLbl="callout" presStyleIdx="4" presStyleCnt="6"/>
      <dgm:spPr/>
    </dgm:pt>
    <dgm:pt modelId="{4244B347-B834-4540-896B-C1CDB75776CC}" type="pres">
      <dgm:prSet presAssocID="{D60B39B7-B0FB-4F89-830B-0C40B4020BA1}" presName="vertSpace2b" presStyleCnt="0"/>
      <dgm:spPr/>
    </dgm:pt>
    <dgm:pt modelId="{01C562DF-A3BD-4E42-BA25-5FADA324D432}" type="pres">
      <dgm:prSet presAssocID="{70057C24-78A9-4E15-805D-4830A7B87457}" presName="horz2" presStyleCnt="0"/>
      <dgm:spPr/>
    </dgm:pt>
    <dgm:pt modelId="{FBEF2ED9-7B83-4A61-9381-1A209FE292AE}" type="pres">
      <dgm:prSet presAssocID="{70057C24-78A9-4E15-805D-4830A7B87457}" presName="horzSpace2" presStyleCnt="0"/>
      <dgm:spPr/>
    </dgm:pt>
    <dgm:pt modelId="{F1D1BEF8-9417-4F00-9342-2A92EF88E3E4}" type="pres">
      <dgm:prSet presAssocID="{70057C24-78A9-4E15-805D-4830A7B87457}" presName="tx2" presStyleLbl="revTx" presStyleIdx="6" presStyleCnt="7" custScaleY="47855"/>
      <dgm:spPr/>
    </dgm:pt>
    <dgm:pt modelId="{A3E14711-E84E-4DDD-9E59-08B76228A8F4}" type="pres">
      <dgm:prSet presAssocID="{70057C24-78A9-4E15-805D-4830A7B87457}" presName="vert2" presStyleCnt="0"/>
      <dgm:spPr/>
    </dgm:pt>
    <dgm:pt modelId="{6E096DDC-14C4-46D7-B231-32A1E2CCD90A}" type="pres">
      <dgm:prSet presAssocID="{70057C24-78A9-4E15-805D-4830A7B87457}" presName="thinLine2b" presStyleLbl="callout" presStyleIdx="5" presStyleCnt="6"/>
      <dgm:spPr/>
    </dgm:pt>
    <dgm:pt modelId="{E6C9BE64-0386-42CB-94F8-9EEE525AD67E}" type="pres">
      <dgm:prSet presAssocID="{70057C24-78A9-4E15-805D-4830A7B87457}" presName="vertSpace2b" presStyleCnt="0"/>
      <dgm:spPr/>
    </dgm:pt>
  </dgm:ptLst>
  <dgm:cxnLst>
    <dgm:cxn modelId="{A43F6A05-69BA-4A7C-BD72-EF3B441F30B7}" type="presOf" srcId="{28926570-D9F9-446E-A6FE-D0A1CA8563C3}" destId="{B292DB37-5DAC-4239-B187-DFD8D1E45EBC}" srcOrd="0" destOrd="0" presId="urn:microsoft.com/office/officeart/2008/layout/LinedList"/>
    <dgm:cxn modelId="{68E1D40E-3915-4387-99C4-74338A7B5837}" type="presOf" srcId="{D58B520D-A07B-4F94-8DF3-9C1500C899DC}" destId="{53626961-974F-4A63-9DA8-CD56D99EE4DF}" srcOrd="0" destOrd="0" presId="urn:microsoft.com/office/officeart/2008/layout/LinedList"/>
    <dgm:cxn modelId="{4A04DA38-9CD6-4FAE-BEF9-DA47CD2A52B8}" type="presOf" srcId="{36EE2512-896A-411B-8C18-A9209D8B8486}" destId="{9C8F1E3E-C216-4424-9670-DF95234C16C6}" srcOrd="0" destOrd="0" presId="urn:microsoft.com/office/officeart/2008/layout/LinedList"/>
    <dgm:cxn modelId="{3864695B-4312-42AD-B616-2BEF5E8E430C}" srcId="{D58B520D-A07B-4F94-8DF3-9C1500C899DC}" destId="{36EE2512-896A-411B-8C18-A9209D8B8486}" srcOrd="2" destOrd="0" parTransId="{D2A8114D-A229-4172-974F-0B46CE7FB202}" sibTransId="{FA1528B4-2ECC-4930-9E81-09442B71C991}"/>
    <dgm:cxn modelId="{37352D5D-983C-4B8E-B80F-BF9AB47A236D}" srcId="{78B4B756-542A-42DE-878E-77FF91FD2977}" destId="{D58B520D-A07B-4F94-8DF3-9C1500C899DC}" srcOrd="0" destOrd="0" parTransId="{2A7C9E93-EB2E-4231-8DA7-1E640460AB28}" sibTransId="{1F8783D3-8D2F-4F76-AF1C-25D324BD0D03}"/>
    <dgm:cxn modelId="{CDFDAC7E-671F-4D42-8E30-D8296EDBAF65}" srcId="{D58B520D-A07B-4F94-8DF3-9C1500C899DC}" destId="{D60B39B7-B0FB-4F89-830B-0C40B4020BA1}" srcOrd="4" destOrd="0" parTransId="{01F7781F-9633-4B4A-A11D-678DA1172AEE}" sibTransId="{EC4C1283-9338-443D-B6C7-66F9905552DC}"/>
    <dgm:cxn modelId="{49AF6182-1BA8-42FA-B606-39E71ECC384D}" srcId="{D58B520D-A07B-4F94-8DF3-9C1500C899DC}" destId="{711F28F9-5C6A-452F-B6B7-51D365DA9BE5}" srcOrd="1" destOrd="0" parTransId="{E6BBB757-E182-4A7C-AD73-090A29D9DC9D}" sibTransId="{CA49FA52-5989-4E9B-96E7-82AB9DAC88EC}"/>
    <dgm:cxn modelId="{3C44EB8B-6E96-4618-80BA-67174B98DA0A}" type="presOf" srcId="{48B20F56-5579-43A5-B7FC-B6921DBCF66B}" destId="{81DFE6F8-DD24-492B-83E1-0830D2F01B2A}" srcOrd="0" destOrd="0" presId="urn:microsoft.com/office/officeart/2008/layout/LinedList"/>
    <dgm:cxn modelId="{E6BF2A9B-8D19-407B-BE38-00FAB4AC2510}" type="presOf" srcId="{70057C24-78A9-4E15-805D-4830A7B87457}" destId="{F1D1BEF8-9417-4F00-9342-2A92EF88E3E4}" srcOrd="0" destOrd="0" presId="urn:microsoft.com/office/officeart/2008/layout/LinedList"/>
    <dgm:cxn modelId="{945A36A1-8868-49AC-AD6A-517F149F4A39}" srcId="{D58B520D-A07B-4F94-8DF3-9C1500C899DC}" destId="{70057C24-78A9-4E15-805D-4830A7B87457}" srcOrd="5" destOrd="0" parTransId="{D9F0FD69-7052-4873-9112-1C3642420A67}" sibTransId="{4DA0A697-7CF5-498B-BCAD-DB467EE332AE}"/>
    <dgm:cxn modelId="{61F8C9C8-B2C0-4C9A-983D-2EACECA974A2}" srcId="{D58B520D-A07B-4F94-8DF3-9C1500C899DC}" destId="{28926570-D9F9-446E-A6FE-D0A1CA8563C3}" srcOrd="0" destOrd="0" parTransId="{942DBD04-AC7E-49A2-A4AA-B91B3D259276}" sibTransId="{A3E5F99B-F69F-4C7A-97B1-7D804234C214}"/>
    <dgm:cxn modelId="{040649DB-B7E2-40E6-B8F1-079AC4E5E770}" type="presOf" srcId="{78B4B756-542A-42DE-878E-77FF91FD2977}" destId="{29E70F29-69A1-4720-B9F8-A239D19F5874}" srcOrd="0" destOrd="0" presId="urn:microsoft.com/office/officeart/2008/layout/LinedList"/>
    <dgm:cxn modelId="{E2F4C5E9-E815-47F5-9B07-14C10E731888}" type="presOf" srcId="{711F28F9-5C6A-452F-B6B7-51D365DA9BE5}" destId="{10968B22-FB99-41A1-9693-4805EB3AA705}" srcOrd="0" destOrd="0" presId="urn:microsoft.com/office/officeart/2008/layout/LinedList"/>
    <dgm:cxn modelId="{258533EE-F705-4DF7-878C-CC0A3A2D4E72}" srcId="{D58B520D-A07B-4F94-8DF3-9C1500C899DC}" destId="{48B20F56-5579-43A5-B7FC-B6921DBCF66B}" srcOrd="3" destOrd="0" parTransId="{0D8B302B-B7A7-4DD5-B555-3AF9D3B6CEEC}" sibTransId="{C4455AB2-5ACB-41BF-BA34-02D2ADDFBFC3}"/>
    <dgm:cxn modelId="{99BEB4FC-C7B0-41BD-B961-E7A774109E9F}" type="presOf" srcId="{D60B39B7-B0FB-4F89-830B-0C40B4020BA1}" destId="{4F06D6B1-2BB4-4075-A033-688B589B0B14}" srcOrd="0" destOrd="0" presId="urn:microsoft.com/office/officeart/2008/layout/LinedList"/>
    <dgm:cxn modelId="{E802829F-B414-4F58-85D9-779B444B32C1}" type="presParOf" srcId="{29E70F29-69A1-4720-B9F8-A239D19F5874}" destId="{BAECB982-55FA-4202-8E27-F6B6CC2287CD}" srcOrd="0" destOrd="0" presId="urn:microsoft.com/office/officeart/2008/layout/LinedList"/>
    <dgm:cxn modelId="{E6D3800E-25BB-4FC4-BAF3-A8D056ACD405}" type="presParOf" srcId="{29E70F29-69A1-4720-B9F8-A239D19F5874}" destId="{174BC0FF-8CB4-4D37-954E-0E6C9CA76C9F}" srcOrd="1" destOrd="0" presId="urn:microsoft.com/office/officeart/2008/layout/LinedList"/>
    <dgm:cxn modelId="{F64CC9CD-A485-4F52-9E5E-1EA00C98B199}" type="presParOf" srcId="{174BC0FF-8CB4-4D37-954E-0E6C9CA76C9F}" destId="{53626961-974F-4A63-9DA8-CD56D99EE4DF}" srcOrd="0" destOrd="0" presId="urn:microsoft.com/office/officeart/2008/layout/LinedList"/>
    <dgm:cxn modelId="{A93E3F1F-AEFB-45EC-8B30-B907D02FDD21}" type="presParOf" srcId="{174BC0FF-8CB4-4D37-954E-0E6C9CA76C9F}" destId="{CFF04302-6886-4386-9185-5D53F19CEF97}" srcOrd="1" destOrd="0" presId="urn:microsoft.com/office/officeart/2008/layout/LinedList"/>
    <dgm:cxn modelId="{474B2D15-4033-4168-B028-CA92E66BA2C0}" type="presParOf" srcId="{CFF04302-6886-4386-9185-5D53F19CEF97}" destId="{0C885E0C-D76D-4125-B68C-CF5F010F7C54}" srcOrd="0" destOrd="0" presId="urn:microsoft.com/office/officeart/2008/layout/LinedList"/>
    <dgm:cxn modelId="{32225969-42FC-47AF-84E3-C2890432A4CC}" type="presParOf" srcId="{CFF04302-6886-4386-9185-5D53F19CEF97}" destId="{108F881B-6F84-420B-939B-AC9230DC744A}" srcOrd="1" destOrd="0" presId="urn:microsoft.com/office/officeart/2008/layout/LinedList"/>
    <dgm:cxn modelId="{D29A0A27-3B2D-4584-8343-EBAD8B0C5F89}" type="presParOf" srcId="{108F881B-6F84-420B-939B-AC9230DC744A}" destId="{6CF53078-51C0-4286-9F57-837D24110DC0}" srcOrd="0" destOrd="0" presId="urn:microsoft.com/office/officeart/2008/layout/LinedList"/>
    <dgm:cxn modelId="{CC5849D8-72FC-4253-8E52-F9A9ABE6FA37}" type="presParOf" srcId="{108F881B-6F84-420B-939B-AC9230DC744A}" destId="{B292DB37-5DAC-4239-B187-DFD8D1E45EBC}" srcOrd="1" destOrd="0" presId="urn:microsoft.com/office/officeart/2008/layout/LinedList"/>
    <dgm:cxn modelId="{3211012D-2869-4F54-9F7E-7BE3E75EF86B}" type="presParOf" srcId="{108F881B-6F84-420B-939B-AC9230DC744A}" destId="{AD57E317-9AA0-4DC4-A66B-22B937972D83}" srcOrd="2" destOrd="0" presId="urn:microsoft.com/office/officeart/2008/layout/LinedList"/>
    <dgm:cxn modelId="{6384BF65-C2B1-4FA2-9F12-A136E8A4DF44}" type="presParOf" srcId="{CFF04302-6886-4386-9185-5D53F19CEF97}" destId="{4110832E-0718-476E-A490-037F526FEE32}" srcOrd="2" destOrd="0" presId="urn:microsoft.com/office/officeart/2008/layout/LinedList"/>
    <dgm:cxn modelId="{10529DC7-6948-4751-9936-BF30B8FA5309}" type="presParOf" srcId="{CFF04302-6886-4386-9185-5D53F19CEF97}" destId="{220FB411-F50B-4336-9755-D110E95B90D3}" srcOrd="3" destOrd="0" presId="urn:microsoft.com/office/officeart/2008/layout/LinedList"/>
    <dgm:cxn modelId="{421C04EA-6E61-4DA3-AE18-D4BC707F59B9}" type="presParOf" srcId="{CFF04302-6886-4386-9185-5D53F19CEF97}" destId="{2FB5E4A9-35E5-432A-97DB-F6B2A8589124}" srcOrd="4" destOrd="0" presId="urn:microsoft.com/office/officeart/2008/layout/LinedList"/>
    <dgm:cxn modelId="{47756905-2295-4A49-8452-835B7BA26480}" type="presParOf" srcId="{2FB5E4A9-35E5-432A-97DB-F6B2A8589124}" destId="{E086BACF-0701-48E3-8E89-0432DC99AE4A}" srcOrd="0" destOrd="0" presId="urn:microsoft.com/office/officeart/2008/layout/LinedList"/>
    <dgm:cxn modelId="{16F52470-5B50-400B-ACAB-59CD9222E91A}" type="presParOf" srcId="{2FB5E4A9-35E5-432A-97DB-F6B2A8589124}" destId="{10968B22-FB99-41A1-9693-4805EB3AA705}" srcOrd="1" destOrd="0" presId="urn:microsoft.com/office/officeart/2008/layout/LinedList"/>
    <dgm:cxn modelId="{F69B06FD-69EC-431A-B56C-019F6C8922E1}" type="presParOf" srcId="{2FB5E4A9-35E5-432A-97DB-F6B2A8589124}" destId="{DB348B1C-28E3-4DE7-9791-71B6F7233EF7}" srcOrd="2" destOrd="0" presId="urn:microsoft.com/office/officeart/2008/layout/LinedList"/>
    <dgm:cxn modelId="{72F13B86-50BB-4B16-934F-23B591607D02}" type="presParOf" srcId="{CFF04302-6886-4386-9185-5D53F19CEF97}" destId="{AD911FAF-521A-4820-A828-D3E3718C95AE}" srcOrd="5" destOrd="0" presId="urn:microsoft.com/office/officeart/2008/layout/LinedList"/>
    <dgm:cxn modelId="{F996FE4E-38C1-4EC0-A981-E9B1432C2C52}" type="presParOf" srcId="{CFF04302-6886-4386-9185-5D53F19CEF97}" destId="{4C5D2E02-8333-45C5-B679-ABAEA37859BF}" srcOrd="6" destOrd="0" presId="urn:microsoft.com/office/officeart/2008/layout/LinedList"/>
    <dgm:cxn modelId="{3F8E89E7-9EDE-401E-859C-E8B00A8F8BDD}" type="presParOf" srcId="{CFF04302-6886-4386-9185-5D53F19CEF97}" destId="{7CA9ECD0-FF5F-4644-976E-A2853E7EF6C8}" srcOrd="7" destOrd="0" presId="urn:microsoft.com/office/officeart/2008/layout/LinedList"/>
    <dgm:cxn modelId="{3289464F-955D-42ED-AEAE-C29FCAFD2111}" type="presParOf" srcId="{7CA9ECD0-FF5F-4644-976E-A2853E7EF6C8}" destId="{DAED7C83-48EA-479B-B2FB-7040B8E4E7BE}" srcOrd="0" destOrd="0" presId="urn:microsoft.com/office/officeart/2008/layout/LinedList"/>
    <dgm:cxn modelId="{F8630230-C318-4802-B246-4CB2438707EE}" type="presParOf" srcId="{7CA9ECD0-FF5F-4644-976E-A2853E7EF6C8}" destId="{9C8F1E3E-C216-4424-9670-DF95234C16C6}" srcOrd="1" destOrd="0" presId="urn:microsoft.com/office/officeart/2008/layout/LinedList"/>
    <dgm:cxn modelId="{4810BD09-077D-4641-A604-0A75C6CFDDE1}" type="presParOf" srcId="{7CA9ECD0-FF5F-4644-976E-A2853E7EF6C8}" destId="{C20FBA09-16C5-4ED9-B82C-AC601DAFD6F4}" srcOrd="2" destOrd="0" presId="urn:microsoft.com/office/officeart/2008/layout/LinedList"/>
    <dgm:cxn modelId="{40604B36-871F-4833-9ED6-625D6BCA6D5C}" type="presParOf" srcId="{CFF04302-6886-4386-9185-5D53F19CEF97}" destId="{CF05C026-DB91-43DB-A06E-46B09EDF745D}" srcOrd="8" destOrd="0" presId="urn:microsoft.com/office/officeart/2008/layout/LinedList"/>
    <dgm:cxn modelId="{3ED68484-F527-4D5A-9EF7-BA2C26D9B65C}" type="presParOf" srcId="{CFF04302-6886-4386-9185-5D53F19CEF97}" destId="{B182119F-908D-475D-910B-CAC0587B2DA3}" srcOrd="9" destOrd="0" presId="urn:microsoft.com/office/officeart/2008/layout/LinedList"/>
    <dgm:cxn modelId="{A4FB4CA6-2A9B-4034-991B-372F6DAA6A99}" type="presParOf" srcId="{CFF04302-6886-4386-9185-5D53F19CEF97}" destId="{233B319F-D488-43E6-A3C3-53CDA4F8BF29}" srcOrd="10" destOrd="0" presId="urn:microsoft.com/office/officeart/2008/layout/LinedList"/>
    <dgm:cxn modelId="{CE46452B-74B1-4428-AB1B-D30649A2E44E}" type="presParOf" srcId="{233B319F-D488-43E6-A3C3-53CDA4F8BF29}" destId="{1CC0291D-9759-43D9-B8D8-FDCAA87A37A3}" srcOrd="0" destOrd="0" presId="urn:microsoft.com/office/officeart/2008/layout/LinedList"/>
    <dgm:cxn modelId="{E4888E48-2C30-440A-9EAC-0D4FD9AC9638}" type="presParOf" srcId="{233B319F-D488-43E6-A3C3-53CDA4F8BF29}" destId="{81DFE6F8-DD24-492B-83E1-0830D2F01B2A}" srcOrd="1" destOrd="0" presId="urn:microsoft.com/office/officeart/2008/layout/LinedList"/>
    <dgm:cxn modelId="{8D6D659F-CAC5-43BC-80FE-94AB7037F498}" type="presParOf" srcId="{233B319F-D488-43E6-A3C3-53CDA4F8BF29}" destId="{FE4C7192-2E36-4DBC-80C2-DFB3BB155973}" srcOrd="2" destOrd="0" presId="urn:microsoft.com/office/officeart/2008/layout/LinedList"/>
    <dgm:cxn modelId="{C3534527-9D8B-4F38-9FBB-1A8842B2A4E0}" type="presParOf" srcId="{CFF04302-6886-4386-9185-5D53F19CEF97}" destId="{D235D982-58AD-4B15-9D8D-F549E4F32805}" srcOrd="11" destOrd="0" presId="urn:microsoft.com/office/officeart/2008/layout/LinedList"/>
    <dgm:cxn modelId="{9CBBD2E8-41AA-4111-99DD-57DACBC4647E}" type="presParOf" srcId="{CFF04302-6886-4386-9185-5D53F19CEF97}" destId="{94B64609-FE59-4DF2-8443-6E0352E6E9FC}" srcOrd="12" destOrd="0" presId="urn:microsoft.com/office/officeart/2008/layout/LinedList"/>
    <dgm:cxn modelId="{50BC9665-7992-4AF5-AEC0-158255D4E331}" type="presParOf" srcId="{CFF04302-6886-4386-9185-5D53F19CEF97}" destId="{C6A0486D-F6C5-4042-80C6-61E19FC0691F}" srcOrd="13" destOrd="0" presId="urn:microsoft.com/office/officeart/2008/layout/LinedList"/>
    <dgm:cxn modelId="{862809D5-D05A-4A8D-9F5D-3B585B13C6C6}" type="presParOf" srcId="{C6A0486D-F6C5-4042-80C6-61E19FC0691F}" destId="{F253458C-A111-43C5-9C8B-E79F80EEFE6A}" srcOrd="0" destOrd="0" presId="urn:microsoft.com/office/officeart/2008/layout/LinedList"/>
    <dgm:cxn modelId="{96386CFA-1F42-48EE-90BB-53A58630E55C}" type="presParOf" srcId="{C6A0486D-F6C5-4042-80C6-61E19FC0691F}" destId="{4F06D6B1-2BB4-4075-A033-688B589B0B14}" srcOrd="1" destOrd="0" presId="urn:microsoft.com/office/officeart/2008/layout/LinedList"/>
    <dgm:cxn modelId="{0E5E172A-F7A6-4452-AC0E-524BB4848C09}" type="presParOf" srcId="{C6A0486D-F6C5-4042-80C6-61E19FC0691F}" destId="{D22D3395-A616-4309-9A8B-968F96B15176}" srcOrd="2" destOrd="0" presId="urn:microsoft.com/office/officeart/2008/layout/LinedList"/>
    <dgm:cxn modelId="{4A44D11B-286B-414F-887D-AEB68B162567}" type="presParOf" srcId="{CFF04302-6886-4386-9185-5D53F19CEF97}" destId="{D0A004F4-AD23-44AD-ADB5-BAD672B8AB1E}" srcOrd="14" destOrd="0" presId="urn:microsoft.com/office/officeart/2008/layout/LinedList"/>
    <dgm:cxn modelId="{15EB5019-FC5E-4F78-9825-9BED6F4FCEE1}" type="presParOf" srcId="{CFF04302-6886-4386-9185-5D53F19CEF97}" destId="{4244B347-B834-4540-896B-C1CDB75776CC}" srcOrd="15" destOrd="0" presId="urn:microsoft.com/office/officeart/2008/layout/LinedList"/>
    <dgm:cxn modelId="{D3527B07-817C-41DA-B6DC-34A742948CD9}" type="presParOf" srcId="{CFF04302-6886-4386-9185-5D53F19CEF97}" destId="{01C562DF-A3BD-4E42-BA25-5FADA324D432}" srcOrd="16" destOrd="0" presId="urn:microsoft.com/office/officeart/2008/layout/LinedList"/>
    <dgm:cxn modelId="{9A12888C-8861-4A46-9A17-1DFEFAA8F3B3}" type="presParOf" srcId="{01C562DF-A3BD-4E42-BA25-5FADA324D432}" destId="{FBEF2ED9-7B83-4A61-9381-1A209FE292AE}" srcOrd="0" destOrd="0" presId="urn:microsoft.com/office/officeart/2008/layout/LinedList"/>
    <dgm:cxn modelId="{4939FCE5-1DC1-48C0-BB89-27DFC1491DFE}" type="presParOf" srcId="{01C562DF-A3BD-4E42-BA25-5FADA324D432}" destId="{F1D1BEF8-9417-4F00-9342-2A92EF88E3E4}" srcOrd="1" destOrd="0" presId="urn:microsoft.com/office/officeart/2008/layout/LinedList"/>
    <dgm:cxn modelId="{9EB74280-BED2-4B83-8338-EE0FBEEC43D1}" type="presParOf" srcId="{01C562DF-A3BD-4E42-BA25-5FADA324D432}" destId="{A3E14711-E84E-4DDD-9E59-08B76228A8F4}" srcOrd="2" destOrd="0" presId="urn:microsoft.com/office/officeart/2008/layout/LinedList"/>
    <dgm:cxn modelId="{B0D58556-FD2E-4112-8EE8-8AB3FEA3354B}" type="presParOf" srcId="{CFF04302-6886-4386-9185-5D53F19CEF97}" destId="{6E096DDC-14C4-46D7-B231-32A1E2CCD90A}" srcOrd="17" destOrd="0" presId="urn:microsoft.com/office/officeart/2008/layout/LinedList"/>
    <dgm:cxn modelId="{D691624C-D62C-41B2-AF9B-38D49089AC8A}" type="presParOf" srcId="{CFF04302-6886-4386-9185-5D53F19CEF97}" destId="{E6C9BE64-0386-42CB-94F8-9EEE525AD67E}" srcOrd="18" destOrd="0" presId="urn:microsoft.com/office/officeart/2008/layout/LinedList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AECB982-55FA-4202-8E27-F6B6CC2287CD}">
      <dsp:nvSpPr>
        <dsp:cNvPr id="0" name=""/>
        <dsp:cNvSpPr/>
      </dsp:nvSpPr>
      <dsp:spPr>
        <a:xfrm>
          <a:off x="0" y="0"/>
          <a:ext cx="7868413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626961-974F-4A63-9DA8-CD56D99EE4DF}">
      <dsp:nvSpPr>
        <dsp:cNvPr id="0" name=""/>
        <dsp:cNvSpPr/>
      </dsp:nvSpPr>
      <dsp:spPr>
        <a:xfrm>
          <a:off x="0" y="1380"/>
          <a:ext cx="1573682" cy="28254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b="1" kern="1200" dirty="0"/>
            <a:t>개요</a:t>
          </a:r>
        </a:p>
      </dsp:txBody>
      <dsp:txXfrm>
        <a:off x="0" y="1380"/>
        <a:ext cx="1573682" cy="2825452"/>
      </dsp:txXfrm>
    </dsp:sp>
    <dsp:sp modelId="{B292DB37-5DAC-4239-B187-DFD8D1E45EBC}">
      <dsp:nvSpPr>
        <dsp:cNvPr id="0" name=""/>
        <dsp:cNvSpPr/>
      </dsp:nvSpPr>
      <dsp:spPr>
        <a:xfrm>
          <a:off x="1691708" y="48977"/>
          <a:ext cx="6176704" cy="3534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100" b="1" kern="1200" dirty="0" err="1">
              <a:solidFill>
                <a:srgbClr val="2AB9C7"/>
              </a:solidFill>
              <a:latin typeface="+mn-lt"/>
            </a:rPr>
            <a:t>사이트명</a:t>
          </a:r>
          <a:r>
            <a:rPr lang="ko-KR" altLang="en-US" sz="1100" b="1" kern="1200" dirty="0">
              <a:solidFill>
                <a:srgbClr val="2AB9C7"/>
              </a:solidFill>
              <a:latin typeface="+mn-lt"/>
            </a:rPr>
            <a:t> </a:t>
          </a:r>
          <a:r>
            <a:rPr lang="en-US" altLang="ko-KR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:</a:t>
          </a:r>
          <a:r>
            <a:rPr lang="ko-KR" altLang="en-US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</a:t>
          </a:r>
          <a:r>
            <a:rPr lang="ko-KR" altLang="en-US" sz="1100" b="1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파리바게트</a:t>
          </a:r>
          <a:r>
            <a:rPr lang="en-US" altLang="ko-KR" sz="1100" b="1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</a:t>
          </a:r>
          <a:endParaRPr lang="ko-KR" altLang="en-US" sz="1100" b="1" kern="1200" dirty="0">
            <a:solidFill>
              <a:schemeClr val="tx1">
                <a:lumMod val="75000"/>
                <a:lumOff val="25000"/>
              </a:schemeClr>
            </a:solidFill>
            <a:latin typeface="+mn-lt"/>
          </a:endParaRPr>
        </a:p>
      </dsp:txBody>
      <dsp:txXfrm>
        <a:off x="1691708" y="48977"/>
        <a:ext cx="6176704" cy="353405"/>
      </dsp:txXfrm>
    </dsp:sp>
    <dsp:sp modelId="{4110832E-0718-476E-A490-037F526FEE32}">
      <dsp:nvSpPr>
        <dsp:cNvPr id="0" name=""/>
        <dsp:cNvSpPr/>
      </dsp:nvSpPr>
      <dsp:spPr>
        <a:xfrm>
          <a:off x="1573682" y="402383"/>
          <a:ext cx="629473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0968B22-FB99-41A1-9693-4805EB3AA705}">
      <dsp:nvSpPr>
        <dsp:cNvPr id="0" name=""/>
        <dsp:cNvSpPr/>
      </dsp:nvSpPr>
      <dsp:spPr>
        <a:xfrm>
          <a:off x="1691708" y="449980"/>
          <a:ext cx="6176704" cy="3748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100" b="1" kern="1200" dirty="0">
              <a:solidFill>
                <a:srgbClr val="2AB9C7"/>
              </a:solidFill>
              <a:latin typeface="+mn-lt"/>
            </a:rPr>
            <a:t>웹페이지 주소</a:t>
          </a:r>
          <a:r>
            <a:rPr lang="ko-KR" altLang="en-US" sz="1100" b="0" kern="1200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</a:rPr>
            <a:t> </a:t>
          </a:r>
          <a:r>
            <a:rPr lang="en-US" altLang="ko-KR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:</a:t>
          </a:r>
          <a:r>
            <a:rPr lang="ko-KR" altLang="en-US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</a:t>
          </a:r>
          <a:r>
            <a:rPr lang="en" altLang="en-US" sz="1200" b="1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hlinkClick xmlns:r="http://schemas.openxmlformats.org/officeDocument/2006/relationships" r:id="rId1"/>
            </a:rPr>
            <a:t>https://www.paris.co.kr/</a:t>
          </a:r>
          <a:r>
            <a:rPr lang="en-US" altLang="ko-KR" sz="1200" b="1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</a:t>
          </a:r>
          <a:endParaRPr lang="ko-KR" altLang="en-US" sz="1100" b="1" kern="1200" dirty="0">
            <a:solidFill>
              <a:schemeClr val="tx1">
                <a:lumMod val="75000"/>
                <a:lumOff val="25000"/>
              </a:schemeClr>
            </a:solidFill>
            <a:latin typeface="+mn-lt"/>
          </a:endParaRPr>
        </a:p>
      </dsp:txBody>
      <dsp:txXfrm>
        <a:off x="1691708" y="449980"/>
        <a:ext cx="6176704" cy="374824"/>
      </dsp:txXfrm>
    </dsp:sp>
    <dsp:sp modelId="{AD911FAF-521A-4820-A828-D3E3718C95AE}">
      <dsp:nvSpPr>
        <dsp:cNvPr id="0" name=""/>
        <dsp:cNvSpPr/>
      </dsp:nvSpPr>
      <dsp:spPr>
        <a:xfrm>
          <a:off x="1573682" y="824804"/>
          <a:ext cx="629473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C8F1E3E-C216-4424-9670-DF95234C16C6}">
      <dsp:nvSpPr>
        <dsp:cNvPr id="0" name=""/>
        <dsp:cNvSpPr/>
      </dsp:nvSpPr>
      <dsp:spPr>
        <a:xfrm>
          <a:off x="1691708" y="872401"/>
          <a:ext cx="6176704" cy="2925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100" b="1" kern="1200" dirty="0">
              <a:solidFill>
                <a:srgbClr val="2AB9C7"/>
              </a:solidFill>
              <a:latin typeface="+mn-lt"/>
            </a:rPr>
            <a:t>주요 서비스</a:t>
          </a:r>
          <a:r>
            <a:rPr lang="en-US" altLang="ko-KR" sz="1100" b="1" kern="1200" dirty="0">
              <a:solidFill>
                <a:srgbClr val="2AB9C7"/>
              </a:solidFill>
              <a:latin typeface="+mn-lt"/>
            </a:rPr>
            <a:t>/</a:t>
          </a:r>
          <a:r>
            <a:rPr lang="ko-KR" altLang="en-US" sz="1100" b="1" kern="1200" dirty="0">
              <a:solidFill>
                <a:srgbClr val="2AB9C7"/>
              </a:solidFill>
              <a:latin typeface="+mn-lt"/>
            </a:rPr>
            <a:t>품목 </a:t>
          </a:r>
          <a:r>
            <a:rPr lang="en-US" altLang="ko-KR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:</a:t>
          </a:r>
          <a:r>
            <a:rPr lang="ko-KR" altLang="en-US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</a:t>
          </a:r>
          <a:r>
            <a:rPr lang="ko-KR" altLang="en-US" sz="1100" b="1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베이커리</a:t>
          </a:r>
          <a:r>
            <a:rPr lang="en-US" altLang="ko-KR" sz="1100" b="1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</a:t>
          </a:r>
          <a:endParaRPr lang="ko-KR" altLang="en-US" sz="1100" b="1" kern="1200" dirty="0">
            <a:solidFill>
              <a:schemeClr val="tx1">
                <a:lumMod val="75000"/>
                <a:lumOff val="25000"/>
              </a:schemeClr>
            </a:solidFill>
            <a:latin typeface="+mn-lt"/>
          </a:endParaRPr>
        </a:p>
      </dsp:txBody>
      <dsp:txXfrm>
        <a:off x="1691708" y="872401"/>
        <a:ext cx="6176704" cy="292577"/>
      </dsp:txXfrm>
    </dsp:sp>
    <dsp:sp modelId="{CF05C026-DB91-43DB-A06E-46B09EDF745D}">
      <dsp:nvSpPr>
        <dsp:cNvPr id="0" name=""/>
        <dsp:cNvSpPr/>
      </dsp:nvSpPr>
      <dsp:spPr>
        <a:xfrm>
          <a:off x="1573682" y="1164978"/>
          <a:ext cx="629473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1DFE6F8-DD24-492B-83E1-0830D2F01B2A}">
      <dsp:nvSpPr>
        <dsp:cNvPr id="0" name=""/>
        <dsp:cNvSpPr/>
      </dsp:nvSpPr>
      <dsp:spPr>
        <a:xfrm>
          <a:off x="1691708" y="1212574"/>
          <a:ext cx="6176704" cy="4242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100" b="1" kern="1200" dirty="0">
              <a:solidFill>
                <a:srgbClr val="2AB9C7"/>
              </a:solidFill>
              <a:latin typeface="+mn-lt"/>
            </a:rPr>
            <a:t>서비스 대상</a:t>
          </a:r>
          <a:r>
            <a:rPr lang="en-US" altLang="ko-KR" sz="1100" b="1" kern="1200" dirty="0">
              <a:solidFill>
                <a:srgbClr val="2AB9C7"/>
              </a:solidFill>
              <a:latin typeface="+mn-lt"/>
            </a:rPr>
            <a:t>/ </a:t>
          </a:r>
          <a:r>
            <a:rPr lang="ko-KR" altLang="en-US" sz="1100" b="1" kern="1200" dirty="0">
              <a:solidFill>
                <a:srgbClr val="2AB9C7"/>
              </a:solidFill>
              <a:latin typeface="+mn-lt"/>
            </a:rPr>
            <a:t>타깃 </a:t>
          </a:r>
          <a:r>
            <a:rPr lang="en-US" altLang="ko-KR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:</a:t>
          </a:r>
          <a:r>
            <a:rPr lang="ko-KR" altLang="en-US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</a:t>
          </a:r>
          <a:r>
            <a:rPr lang="ko-KR" altLang="en-US" sz="1100" b="1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제품을 구입하는데 연령층의 구분은 없지만</a:t>
          </a:r>
          <a:r>
            <a:rPr lang="en-US" altLang="ko-KR" sz="1100" b="1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,</a:t>
          </a:r>
          <a:r>
            <a:rPr lang="ko-KR" altLang="en-US" sz="1100" b="1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</a:t>
          </a:r>
          <a:r>
            <a:rPr lang="en-US" altLang="ko-KR" sz="1100" b="1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20-30</a:t>
          </a:r>
          <a:r>
            <a:rPr lang="ko-KR" altLang="en-US" sz="1100" b="1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대의 구매가 주로 이루어짐</a:t>
          </a:r>
          <a:r>
            <a:rPr lang="en-US" altLang="ko-KR" sz="1100" b="1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. </a:t>
          </a:r>
          <a:endParaRPr lang="ko-KR" altLang="en-US" sz="1100" b="1" kern="1200" dirty="0">
            <a:solidFill>
              <a:schemeClr val="tx1">
                <a:lumMod val="75000"/>
                <a:lumOff val="25000"/>
              </a:schemeClr>
            </a:solidFill>
            <a:latin typeface="+mn-lt"/>
          </a:endParaRPr>
        </a:p>
      </dsp:txBody>
      <dsp:txXfrm>
        <a:off x="1691708" y="1212574"/>
        <a:ext cx="6176704" cy="424229"/>
      </dsp:txXfrm>
    </dsp:sp>
    <dsp:sp modelId="{D235D982-58AD-4B15-9D8D-F549E4F32805}">
      <dsp:nvSpPr>
        <dsp:cNvPr id="0" name=""/>
        <dsp:cNvSpPr/>
      </dsp:nvSpPr>
      <dsp:spPr>
        <a:xfrm>
          <a:off x="1573682" y="1636804"/>
          <a:ext cx="629473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F06D6B1-2BB4-4075-A033-688B589B0B14}">
      <dsp:nvSpPr>
        <dsp:cNvPr id="0" name=""/>
        <dsp:cNvSpPr/>
      </dsp:nvSpPr>
      <dsp:spPr>
        <a:xfrm>
          <a:off x="1691708" y="1684401"/>
          <a:ext cx="6176704" cy="10926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100" b="1" kern="1200" dirty="0">
              <a:solidFill>
                <a:srgbClr val="2AB9C7"/>
              </a:solidFill>
              <a:latin typeface="+mn-lt"/>
            </a:rPr>
            <a:t>로고 사용 규정 유</a:t>
          </a:r>
          <a:r>
            <a:rPr lang="en-US" altLang="ko-KR" sz="1100" b="1" kern="1200" dirty="0">
              <a:solidFill>
                <a:srgbClr val="2AB9C7"/>
              </a:solidFill>
              <a:latin typeface="+mn-lt"/>
            </a:rPr>
            <a:t>/</a:t>
          </a:r>
          <a:r>
            <a:rPr lang="ko-KR" altLang="en-US" sz="1100" b="1" kern="1200" dirty="0">
              <a:solidFill>
                <a:srgbClr val="2AB9C7"/>
              </a:solidFill>
              <a:latin typeface="+mn-lt"/>
            </a:rPr>
            <a:t>무 </a:t>
          </a:r>
          <a:r>
            <a:rPr lang="en-US" altLang="ko-KR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:</a:t>
          </a:r>
          <a:r>
            <a:rPr lang="ko-KR" altLang="en-US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</a:t>
          </a:r>
          <a:r>
            <a:rPr lang="ko-KR" altLang="en-US" sz="1100" b="1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무</a:t>
          </a:r>
        </a:p>
      </dsp:txBody>
      <dsp:txXfrm>
        <a:off x="1691708" y="1684401"/>
        <a:ext cx="6176704" cy="1092697"/>
      </dsp:txXfrm>
    </dsp:sp>
    <dsp:sp modelId="{D0A004F4-AD23-44AD-ADB5-BAD672B8AB1E}">
      <dsp:nvSpPr>
        <dsp:cNvPr id="0" name=""/>
        <dsp:cNvSpPr/>
      </dsp:nvSpPr>
      <dsp:spPr>
        <a:xfrm>
          <a:off x="1573682" y="2777098"/>
          <a:ext cx="629473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AECB982-55FA-4202-8E27-F6B6CC2287CD}">
      <dsp:nvSpPr>
        <dsp:cNvPr id="0" name=""/>
        <dsp:cNvSpPr/>
      </dsp:nvSpPr>
      <dsp:spPr>
        <a:xfrm>
          <a:off x="0" y="2011"/>
          <a:ext cx="7868413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626961-974F-4A63-9DA8-CD56D99EE4DF}">
      <dsp:nvSpPr>
        <dsp:cNvPr id="0" name=""/>
        <dsp:cNvSpPr/>
      </dsp:nvSpPr>
      <dsp:spPr>
        <a:xfrm>
          <a:off x="0" y="2011"/>
          <a:ext cx="1573682" cy="41149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b="1" kern="1200" dirty="0"/>
            <a:t>요구사항</a:t>
          </a:r>
        </a:p>
      </dsp:txBody>
      <dsp:txXfrm>
        <a:off x="0" y="2011"/>
        <a:ext cx="1573682" cy="4114904"/>
      </dsp:txXfrm>
    </dsp:sp>
    <dsp:sp modelId="{B292DB37-5DAC-4239-B187-DFD8D1E45EBC}">
      <dsp:nvSpPr>
        <dsp:cNvPr id="0" name=""/>
        <dsp:cNvSpPr/>
      </dsp:nvSpPr>
      <dsp:spPr>
        <a:xfrm>
          <a:off x="1691708" y="20303"/>
          <a:ext cx="6176704" cy="10400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l" defTabSz="466725" latinLnBrk="1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50" b="1" kern="1200" dirty="0">
              <a:solidFill>
                <a:srgbClr val="2AB9C7"/>
              </a:solidFill>
              <a:latin typeface="+mn-lt"/>
            </a:rPr>
            <a:t>사이트 변경 사유 </a:t>
          </a:r>
          <a:r>
            <a:rPr lang="en-US" altLang="ko-KR" sz="105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:</a:t>
          </a:r>
          <a:r>
            <a:rPr lang="ko-KR" altLang="en-US" sz="105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</a:t>
          </a:r>
          <a:endParaRPr lang="en-US" altLang="ko-KR" sz="1050" b="0" kern="1200" dirty="0">
            <a:solidFill>
              <a:schemeClr val="tx1">
                <a:lumMod val="75000"/>
                <a:lumOff val="25000"/>
              </a:schemeClr>
            </a:solidFill>
            <a:latin typeface="+mn-lt"/>
          </a:endParaRPr>
        </a:p>
        <a:p>
          <a:pPr marL="0" lvl="0" indent="0" algn="l" defTabSz="466725" latinLnBrk="1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sym typeface="Wingdings" pitchFamily="2" charset="2"/>
            </a:rPr>
            <a:t>파리바게트 소비자의 연령층은 </a:t>
          </a:r>
          <a:r>
            <a:rPr lang="en-US" altLang="ko-KR" sz="10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sym typeface="Wingdings" pitchFamily="2" charset="2"/>
            </a:rPr>
            <a:t>10-40</a:t>
          </a:r>
          <a:r>
            <a:rPr lang="ko-KR" altLang="en-US" sz="10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sym typeface="Wingdings" pitchFamily="2" charset="2"/>
            </a:rPr>
            <a:t>대까지 너무 폭이 </a:t>
          </a:r>
          <a:r>
            <a:rPr lang="ko-KR" altLang="en-US" sz="1000" b="0" kern="1200" dirty="0" err="1">
              <a:solidFill>
                <a:schemeClr val="tx1">
                  <a:lumMod val="75000"/>
                  <a:lumOff val="25000"/>
                </a:schemeClr>
              </a:solidFill>
              <a:latin typeface="+mn-lt"/>
              <a:sym typeface="Wingdings" pitchFamily="2" charset="2"/>
            </a:rPr>
            <a:t>넓다보니</a:t>
          </a:r>
          <a:r>
            <a:rPr lang="ko-KR" altLang="en-US" sz="10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sym typeface="Wingdings" pitchFamily="2" charset="2"/>
            </a:rPr>
            <a:t> 구체적 고객 타겟 설정이 미흡하다</a:t>
          </a:r>
          <a:r>
            <a:rPr lang="en-US" altLang="ko-KR" sz="10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sym typeface="Wingdings" pitchFamily="2" charset="2"/>
            </a:rPr>
            <a:t>.</a:t>
          </a:r>
          <a:r>
            <a:rPr lang="ko-KR" altLang="en-US" sz="10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sym typeface="Wingdings" pitchFamily="2" charset="2"/>
            </a:rPr>
            <a:t> </a:t>
          </a:r>
          <a:r>
            <a:rPr lang="en-US" altLang="ko-KR" sz="10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sym typeface="Wingdings" pitchFamily="2" charset="2"/>
            </a:rPr>
            <a:t> 10</a:t>
          </a:r>
          <a:r>
            <a:rPr lang="ko-KR" altLang="en-US" sz="10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sym typeface="Wingdings" pitchFamily="2" charset="2"/>
            </a:rPr>
            <a:t>대는 간식을</a:t>
          </a:r>
          <a:r>
            <a:rPr lang="en-US" altLang="ko-KR" sz="10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sym typeface="Wingdings" pitchFamily="2" charset="2"/>
            </a:rPr>
            <a:t>,</a:t>
          </a:r>
          <a:r>
            <a:rPr lang="ko-KR" altLang="en-US" sz="10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sym typeface="Wingdings" pitchFamily="2" charset="2"/>
            </a:rPr>
            <a:t> </a:t>
          </a:r>
          <a:r>
            <a:rPr lang="en-US" altLang="ko-KR" sz="10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sym typeface="Wingdings" pitchFamily="2" charset="2"/>
            </a:rPr>
            <a:t>20</a:t>
          </a:r>
          <a:r>
            <a:rPr lang="ko-KR" altLang="en-US" sz="10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sym typeface="Wingdings" pitchFamily="2" charset="2"/>
            </a:rPr>
            <a:t>대 대학생이나 직장인은 한끼 식사 대용을</a:t>
          </a:r>
          <a:r>
            <a:rPr lang="en-US" altLang="ko-KR" sz="10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sym typeface="Wingdings" pitchFamily="2" charset="2"/>
            </a:rPr>
            <a:t>,</a:t>
          </a:r>
          <a:r>
            <a:rPr lang="ko-KR" altLang="en-US" sz="10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sym typeface="Wingdings" pitchFamily="2" charset="2"/>
            </a:rPr>
            <a:t> 그리고 </a:t>
          </a:r>
          <a:r>
            <a:rPr lang="en-US" altLang="ko-KR" sz="10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sym typeface="Wingdings" pitchFamily="2" charset="2"/>
            </a:rPr>
            <a:t>40</a:t>
          </a:r>
          <a:r>
            <a:rPr lang="ko-KR" altLang="en-US" sz="10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sym typeface="Wingdings" pitchFamily="2" charset="2"/>
            </a:rPr>
            <a:t>대는 자녀들을 위해 빵을 구매하는 경우가 많은 분석결과를 토대로</a:t>
          </a:r>
          <a:r>
            <a:rPr lang="en-US" altLang="ko-KR" sz="10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sym typeface="Wingdings" pitchFamily="2" charset="2"/>
            </a:rPr>
            <a:t>,</a:t>
          </a:r>
          <a:r>
            <a:rPr lang="ko-KR" altLang="en-US" sz="10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sym typeface="Wingdings" pitchFamily="2" charset="2"/>
            </a:rPr>
            <a:t> 그들이 홈페이지에 들어와서 주요하게 찾을만한 애용으로 새롭게 </a:t>
          </a:r>
          <a:r>
            <a:rPr lang="ko-KR" altLang="en-US" sz="1000" b="0" kern="1200" dirty="0" err="1">
              <a:solidFill>
                <a:schemeClr val="tx1">
                  <a:lumMod val="75000"/>
                  <a:lumOff val="25000"/>
                </a:schemeClr>
              </a:solidFill>
              <a:latin typeface="+mn-lt"/>
              <a:sym typeface="Wingdings" pitchFamily="2" charset="2"/>
            </a:rPr>
            <a:t>웹페이지의</a:t>
          </a:r>
          <a:r>
            <a:rPr lang="ko-KR" altLang="en-US" sz="10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sym typeface="Wingdings" pitchFamily="2" charset="2"/>
            </a:rPr>
            <a:t> </a:t>
          </a:r>
          <a:r>
            <a:rPr lang="ko-KR" altLang="en-US" sz="1000" b="0" kern="1200" dirty="0" err="1">
              <a:solidFill>
                <a:schemeClr val="tx1">
                  <a:lumMod val="75000"/>
                  <a:lumOff val="25000"/>
                </a:schemeClr>
              </a:solidFill>
              <a:latin typeface="+mn-lt"/>
              <a:sym typeface="Wingdings" pitchFamily="2" charset="2"/>
            </a:rPr>
            <a:t>메뉴바와</a:t>
          </a:r>
          <a:r>
            <a:rPr lang="ko-KR" altLang="en-US" sz="10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sym typeface="Wingdings" pitchFamily="2" charset="2"/>
            </a:rPr>
            <a:t> 디자인을 구성할 필요가 있다</a:t>
          </a:r>
          <a:r>
            <a:rPr lang="en-US" altLang="ko-KR" sz="10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sym typeface="Wingdings" pitchFamily="2" charset="2"/>
            </a:rPr>
            <a:t>.</a:t>
          </a:r>
          <a:r>
            <a:rPr lang="en-US" altLang="ko-KR" sz="10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</a:t>
          </a:r>
          <a:endParaRPr lang="ko-KR" altLang="en-US" sz="1000" b="0" kern="1200" dirty="0">
            <a:solidFill>
              <a:schemeClr val="tx1">
                <a:lumMod val="75000"/>
                <a:lumOff val="25000"/>
              </a:schemeClr>
            </a:solidFill>
            <a:latin typeface="+mn-lt"/>
          </a:endParaRPr>
        </a:p>
      </dsp:txBody>
      <dsp:txXfrm>
        <a:off x="1691708" y="20303"/>
        <a:ext cx="6176704" cy="1040067"/>
      </dsp:txXfrm>
    </dsp:sp>
    <dsp:sp modelId="{4110832E-0718-476E-A490-037F526FEE32}">
      <dsp:nvSpPr>
        <dsp:cNvPr id="0" name=""/>
        <dsp:cNvSpPr/>
      </dsp:nvSpPr>
      <dsp:spPr>
        <a:xfrm>
          <a:off x="1573682" y="1213483"/>
          <a:ext cx="629473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0968B22-FB99-41A1-9693-4805EB3AA705}">
      <dsp:nvSpPr>
        <dsp:cNvPr id="0" name=""/>
        <dsp:cNvSpPr/>
      </dsp:nvSpPr>
      <dsp:spPr>
        <a:xfrm>
          <a:off x="1648286" y="1198128"/>
          <a:ext cx="6176704" cy="13307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l" defTabSz="488950" latinLnBrk="1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100" b="1" kern="1200" dirty="0">
              <a:solidFill>
                <a:srgbClr val="2AB9C7"/>
              </a:solidFill>
              <a:latin typeface="+mn-lt"/>
            </a:rPr>
            <a:t>기대하는 결과</a:t>
          </a:r>
          <a:r>
            <a:rPr lang="ko-KR" altLang="en-US" sz="1100" b="0" kern="1200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</a:rPr>
            <a:t> </a:t>
          </a:r>
          <a:r>
            <a:rPr lang="en-US" altLang="ko-KR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: </a:t>
          </a:r>
          <a:endParaRPr lang="en-US" altLang="ko-KR" sz="1050" b="0" kern="1200" dirty="0">
            <a:solidFill>
              <a:schemeClr val="tx1">
                <a:lumMod val="75000"/>
                <a:lumOff val="25000"/>
              </a:schemeClr>
            </a:solidFill>
            <a:latin typeface="+mn-lt"/>
          </a:endParaRPr>
        </a:p>
        <a:p>
          <a:pPr marL="0" lvl="0" indent="0" algn="l" defTabSz="488950" latinLnBrk="1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웹사이트에서 파리바게트에서 새롭게 추진하는 </a:t>
          </a:r>
          <a:r>
            <a:rPr lang="ko-KR" altLang="en-US" sz="1000" b="0" kern="1200" dirty="0" err="1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딜리버리</a:t>
          </a:r>
          <a:r>
            <a:rPr lang="ko-KR" altLang="en-US" sz="10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서비스와 월간 구독 서비스를 페이지에 들어가서 쉽게 찾을 수 있고</a:t>
          </a:r>
          <a:r>
            <a:rPr lang="en-US" altLang="ko-KR" sz="10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,</a:t>
          </a:r>
          <a:r>
            <a:rPr lang="ko-KR" altLang="en-US" sz="10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구독할 수 있도록 </a:t>
          </a:r>
          <a:r>
            <a:rPr lang="ko-KR" altLang="en-US" sz="1000" b="0" kern="1200" dirty="0" err="1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웹페이지를</a:t>
          </a:r>
          <a:r>
            <a:rPr lang="ko-KR" altLang="en-US" sz="10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제작하여 해당 서비스를 정기적으로 이용하는 고객층을 보다 더 확보할 수 있을 것</a:t>
          </a:r>
          <a:r>
            <a:rPr lang="en-US" altLang="ko-KR" sz="10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.</a:t>
          </a:r>
          <a:r>
            <a:rPr lang="ko-KR" altLang="en-US" sz="10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</a:t>
          </a:r>
          <a:endParaRPr lang="ko-KR" altLang="en-US" sz="1050" b="0" kern="1200" dirty="0">
            <a:solidFill>
              <a:schemeClr val="tx1">
                <a:lumMod val="75000"/>
                <a:lumOff val="25000"/>
              </a:schemeClr>
            </a:solidFill>
            <a:latin typeface="+mn-lt"/>
          </a:endParaRPr>
        </a:p>
      </dsp:txBody>
      <dsp:txXfrm>
        <a:off x="1648286" y="1198128"/>
        <a:ext cx="6176704" cy="1330731"/>
      </dsp:txXfrm>
    </dsp:sp>
    <dsp:sp modelId="{AD911FAF-521A-4820-A828-D3E3718C95AE}">
      <dsp:nvSpPr>
        <dsp:cNvPr id="0" name=""/>
        <dsp:cNvSpPr/>
      </dsp:nvSpPr>
      <dsp:spPr>
        <a:xfrm>
          <a:off x="1573682" y="2447653"/>
          <a:ext cx="629473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C8F1E3E-C216-4424-9670-DF95234C16C6}">
      <dsp:nvSpPr>
        <dsp:cNvPr id="0" name=""/>
        <dsp:cNvSpPr/>
      </dsp:nvSpPr>
      <dsp:spPr>
        <a:xfrm>
          <a:off x="1691708" y="2485075"/>
          <a:ext cx="6176704" cy="4197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l" defTabSz="488950" latinLnBrk="1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100" b="1" kern="1200" dirty="0">
              <a:solidFill>
                <a:srgbClr val="2AB9C7"/>
              </a:solidFill>
              <a:latin typeface="+mn-lt"/>
            </a:rPr>
            <a:t>요구 디바이스 환경 </a:t>
          </a:r>
          <a:r>
            <a:rPr lang="en-US" altLang="ko-KR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:</a:t>
          </a:r>
          <a:r>
            <a:rPr lang="ko-KR" altLang="en-US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</a:t>
          </a:r>
          <a:r>
            <a:rPr lang="en-US" altLang="ko-KR" sz="10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1280px </a:t>
          </a:r>
          <a:r>
            <a:rPr lang="ko-KR" altLang="en-US" sz="10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기준 그 이상의 화면의 크기를 가지는 기기 </a:t>
          </a:r>
          <a:r>
            <a:rPr lang="en-US" altLang="ko-KR" sz="1000" b="1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+</a:t>
          </a:r>
          <a:r>
            <a:rPr lang="ko-KR" altLang="en-US" sz="1000" b="1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반응형웹페이지 구성으로 모바일에서도 사용이 가능하게 한다 </a:t>
          </a:r>
        </a:p>
      </dsp:txBody>
      <dsp:txXfrm>
        <a:off x="1691708" y="2485075"/>
        <a:ext cx="6176704" cy="419769"/>
      </dsp:txXfrm>
    </dsp:sp>
    <dsp:sp modelId="{CF05C026-DB91-43DB-A06E-46B09EDF745D}">
      <dsp:nvSpPr>
        <dsp:cNvPr id="0" name=""/>
        <dsp:cNvSpPr/>
      </dsp:nvSpPr>
      <dsp:spPr>
        <a:xfrm>
          <a:off x="1573682" y="2904844"/>
          <a:ext cx="629473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1DFE6F8-DD24-492B-83E1-0830D2F01B2A}">
      <dsp:nvSpPr>
        <dsp:cNvPr id="0" name=""/>
        <dsp:cNvSpPr/>
      </dsp:nvSpPr>
      <dsp:spPr>
        <a:xfrm>
          <a:off x="1691708" y="2928420"/>
          <a:ext cx="6176704" cy="1835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l" defTabSz="488950" latinLnBrk="1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100" b="1" kern="1200" dirty="0">
              <a:solidFill>
                <a:srgbClr val="2AB9C7"/>
              </a:solidFill>
              <a:latin typeface="+mn-lt"/>
            </a:rPr>
            <a:t>사용 색상 </a:t>
          </a:r>
          <a:r>
            <a:rPr lang="en-US" altLang="ko-KR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:</a:t>
          </a:r>
          <a:r>
            <a:rPr lang="ko-KR" altLang="en-US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</a:t>
          </a:r>
          <a:r>
            <a:rPr lang="ko-KR" altLang="en-US" sz="105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파란색</a:t>
          </a:r>
          <a:r>
            <a:rPr lang="en-US" altLang="ko-KR" sz="105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,</a:t>
          </a:r>
          <a:r>
            <a:rPr lang="ko-KR" altLang="en-US" sz="105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흰색</a:t>
          </a:r>
          <a:r>
            <a:rPr lang="en-US" altLang="ko-KR" sz="105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,</a:t>
          </a:r>
          <a:r>
            <a:rPr lang="ko-KR" altLang="en-US" sz="105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검은색</a:t>
          </a:r>
          <a:r>
            <a:rPr lang="en-US" altLang="ko-KR" sz="105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,</a:t>
          </a:r>
          <a:r>
            <a:rPr lang="ko-KR" altLang="en-US" sz="105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회색</a:t>
          </a:r>
          <a:r>
            <a:rPr lang="en-US" altLang="ko-KR" sz="105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,</a:t>
          </a:r>
          <a:r>
            <a:rPr lang="ko-KR" altLang="en-US" sz="105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파란색</a:t>
          </a:r>
          <a:r>
            <a:rPr lang="en-US" altLang="ko-KR" sz="105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,</a:t>
          </a:r>
          <a:r>
            <a:rPr lang="ko-KR" altLang="en-US" sz="105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주황색</a:t>
          </a:r>
          <a:r>
            <a:rPr lang="en-US" altLang="ko-KR" sz="105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,</a:t>
          </a:r>
          <a:r>
            <a:rPr lang="ko-KR" altLang="en-US" sz="105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노란색</a:t>
          </a:r>
          <a:r>
            <a:rPr lang="en-US" altLang="ko-KR" sz="105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,</a:t>
          </a:r>
          <a:r>
            <a:rPr lang="ko-KR" altLang="en-US" sz="105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</a:t>
          </a:r>
          <a:r>
            <a:rPr lang="ko-KR" altLang="en-US" sz="1050" b="0" kern="1200" dirty="0" err="1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에메랄드색</a:t>
          </a:r>
          <a:r>
            <a:rPr lang="en-US" altLang="ko-KR" sz="105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,</a:t>
          </a:r>
          <a:r>
            <a:rPr lang="ko-KR" altLang="en-US" sz="105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</a:t>
          </a:r>
          <a:r>
            <a:rPr lang="en-US" altLang="ko-KR" sz="105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etc. </a:t>
          </a:r>
          <a:endParaRPr lang="ko-KR" altLang="en-US" sz="1100" b="0" kern="1200" dirty="0">
            <a:solidFill>
              <a:schemeClr val="tx1">
                <a:lumMod val="75000"/>
                <a:lumOff val="25000"/>
              </a:schemeClr>
            </a:solidFill>
            <a:latin typeface="+mn-lt"/>
          </a:endParaRPr>
        </a:p>
      </dsp:txBody>
      <dsp:txXfrm>
        <a:off x="1691708" y="2928420"/>
        <a:ext cx="6176704" cy="183539"/>
      </dsp:txXfrm>
    </dsp:sp>
    <dsp:sp modelId="{D235D982-58AD-4B15-9D8D-F549E4F32805}">
      <dsp:nvSpPr>
        <dsp:cNvPr id="0" name=""/>
        <dsp:cNvSpPr/>
      </dsp:nvSpPr>
      <dsp:spPr>
        <a:xfrm>
          <a:off x="1573682" y="3125806"/>
          <a:ext cx="629473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F06D6B1-2BB4-4075-A033-688B589B0B14}">
      <dsp:nvSpPr>
        <dsp:cNvPr id="0" name=""/>
        <dsp:cNvSpPr/>
      </dsp:nvSpPr>
      <dsp:spPr>
        <a:xfrm>
          <a:off x="1691708" y="3163228"/>
          <a:ext cx="6176704" cy="5182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l" defTabSz="488950" latinLnBrk="1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100" b="1" kern="1200" dirty="0">
              <a:solidFill>
                <a:srgbClr val="2AB9C7"/>
              </a:solidFill>
              <a:latin typeface="+mn-lt"/>
            </a:rPr>
            <a:t>디자인 컨셉 </a:t>
          </a:r>
          <a:r>
            <a:rPr lang="en-US" altLang="ko-KR" sz="110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: </a:t>
          </a:r>
          <a:r>
            <a:rPr lang="ko-KR" altLang="en-US" sz="105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실용적이고 필요한 메뉴를 헤매지 않고 바로 찾을 수 있도록 </a:t>
          </a:r>
          <a:r>
            <a:rPr lang="ko-KR" altLang="en-US" sz="1050" b="0" kern="1200" dirty="0" err="1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심플하고도</a:t>
          </a:r>
          <a:r>
            <a:rPr lang="ko-KR" altLang="en-US" sz="105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직감적인 디자인으로 웹사이트를 제작한다</a:t>
          </a:r>
          <a:r>
            <a:rPr lang="en-US" altLang="ko-KR" sz="105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.</a:t>
          </a:r>
          <a:endParaRPr lang="ko-KR" altLang="en-US" sz="1100" b="0" kern="1200" dirty="0">
            <a:solidFill>
              <a:schemeClr val="tx1">
                <a:lumMod val="75000"/>
                <a:lumOff val="25000"/>
              </a:schemeClr>
            </a:solidFill>
            <a:latin typeface="+mn-lt"/>
          </a:endParaRPr>
        </a:p>
      </dsp:txBody>
      <dsp:txXfrm>
        <a:off x="1691708" y="3163228"/>
        <a:ext cx="6176704" cy="518226"/>
      </dsp:txXfrm>
    </dsp:sp>
    <dsp:sp modelId="{D0A004F4-AD23-44AD-ADB5-BAD672B8AB1E}">
      <dsp:nvSpPr>
        <dsp:cNvPr id="0" name=""/>
        <dsp:cNvSpPr/>
      </dsp:nvSpPr>
      <dsp:spPr>
        <a:xfrm>
          <a:off x="1573682" y="3681454"/>
          <a:ext cx="629473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1D1BEF8-9417-4F00-9342-2A92EF88E3E4}">
      <dsp:nvSpPr>
        <dsp:cNvPr id="0" name=""/>
        <dsp:cNvSpPr/>
      </dsp:nvSpPr>
      <dsp:spPr>
        <a:xfrm>
          <a:off x="1691708" y="3718876"/>
          <a:ext cx="6176704" cy="3581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88950" latinLnBrk="1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100" b="1" kern="1200" dirty="0">
              <a:solidFill>
                <a:srgbClr val="2AB9C7"/>
              </a:solidFill>
              <a:latin typeface="+mn-lt"/>
            </a:rPr>
            <a:t>주요 사이트 키워드</a:t>
          </a:r>
          <a:r>
            <a:rPr lang="en-US" altLang="ko-KR" sz="1100" b="1" kern="1200" dirty="0">
              <a:solidFill>
                <a:srgbClr val="2AB9C7"/>
              </a:solidFill>
              <a:latin typeface="+mn-lt"/>
            </a:rPr>
            <a:t>(1</a:t>
          </a:r>
          <a:r>
            <a:rPr lang="ko-KR" altLang="en-US" sz="1100" b="1" kern="1200" dirty="0">
              <a:solidFill>
                <a:srgbClr val="2AB9C7"/>
              </a:solidFill>
              <a:latin typeface="+mn-lt"/>
            </a:rPr>
            <a:t>차</a:t>
          </a:r>
          <a:r>
            <a:rPr lang="en-US" altLang="ko-KR" sz="1100" b="1" kern="1200" dirty="0">
              <a:solidFill>
                <a:srgbClr val="2AB9C7"/>
              </a:solidFill>
              <a:latin typeface="+mn-lt"/>
            </a:rPr>
            <a:t>)</a:t>
          </a:r>
          <a:r>
            <a:rPr lang="ko-KR" altLang="en-US" sz="1100" b="1" kern="1200" dirty="0">
              <a:solidFill>
                <a:srgbClr val="2AB9C7"/>
              </a:solidFill>
              <a:latin typeface="+mn-lt"/>
            </a:rPr>
            <a:t> </a:t>
          </a:r>
          <a:r>
            <a:rPr lang="en-US" altLang="ko-KR" sz="105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:</a:t>
          </a:r>
          <a:r>
            <a:rPr lang="ko-KR" altLang="en-US" sz="105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학생</a:t>
          </a:r>
          <a:r>
            <a:rPr lang="en-US" altLang="ko-KR" sz="105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-friendly, </a:t>
          </a:r>
          <a:r>
            <a:rPr lang="ko-KR" altLang="en-US" sz="105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직장인</a:t>
          </a:r>
          <a:r>
            <a:rPr lang="en-US" altLang="ko-KR" sz="105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-friendly, </a:t>
          </a:r>
          <a:r>
            <a:rPr lang="ko-KR" altLang="en-US" sz="105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가족</a:t>
          </a:r>
          <a:r>
            <a:rPr lang="en-US" altLang="ko-KR" sz="105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-friendly,</a:t>
          </a:r>
          <a:r>
            <a:rPr lang="ko-KR" altLang="en-US" sz="105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</a:t>
          </a:r>
          <a:r>
            <a:rPr lang="ko-KR" altLang="en-US" sz="1050" b="0" kern="1200" dirty="0" err="1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상생하는기업</a:t>
          </a:r>
          <a:r>
            <a:rPr lang="en-US" altLang="ko-KR" sz="105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,</a:t>
          </a:r>
          <a:r>
            <a:rPr lang="ko-KR" altLang="en-US" sz="105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고객과 소통하는 기업</a:t>
          </a:r>
          <a:r>
            <a:rPr lang="en-US" altLang="ko-KR" sz="105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(</a:t>
          </a:r>
          <a:r>
            <a:rPr lang="en-US" altLang="ko-KR" sz="1050" b="0" kern="1200" dirty="0" err="1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sns</a:t>
          </a:r>
          <a:r>
            <a:rPr lang="en-US" altLang="ko-KR" sz="105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),</a:t>
          </a:r>
          <a:r>
            <a:rPr lang="ko-KR" altLang="en-US" sz="105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</a:t>
          </a:r>
          <a:r>
            <a:rPr lang="ko-KR" altLang="en-US" sz="1050" b="0" kern="1200" dirty="0" err="1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딜리버리</a:t>
          </a:r>
          <a:r>
            <a:rPr lang="en-US" altLang="ko-KR" sz="105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, </a:t>
          </a:r>
          <a:r>
            <a:rPr lang="ko-KR" altLang="en-US" sz="1050" b="0" kern="1200" dirty="0" err="1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월간구독</a:t>
          </a:r>
          <a:r>
            <a:rPr lang="en-US" altLang="ko-KR" sz="105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,</a:t>
          </a:r>
          <a:r>
            <a:rPr lang="ko-KR" altLang="en-US" sz="105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 </a:t>
          </a:r>
          <a:r>
            <a:rPr lang="en-US" altLang="ko-KR" sz="1050" b="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rPr>
            <a:t>…</a:t>
          </a:r>
          <a:endParaRPr lang="ko-KR" altLang="en-US" sz="1100" b="0" kern="1200" dirty="0">
            <a:solidFill>
              <a:schemeClr val="tx1">
                <a:lumMod val="75000"/>
                <a:lumOff val="25000"/>
              </a:schemeClr>
            </a:solidFill>
            <a:latin typeface="+mn-lt"/>
          </a:endParaRPr>
        </a:p>
      </dsp:txBody>
      <dsp:txXfrm>
        <a:off x="1691708" y="3718876"/>
        <a:ext cx="6176704" cy="358165"/>
      </dsp:txXfrm>
    </dsp:sp>
    <dsp:sp modelId="{6E096DDC-14C4-46D7-B231-32A1E2CCD90A}">
      <dsp:nvSpPr>
        <dsp:cNvPr id="0" name=""/>
        <dsp:cNvSpPr/>
      </dsp:nvSpPr>
      <dsp:spPr>
        <a:xfrm>
          <a:off x="1573682" y="4077041"/>
          <a:ext cx="629473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B10115-D117-43B1-A50B-8388D87F6800}" type="datetimeFigureOut">
              <a:rPr lang="ko-KR" altLang="en-US" smtClean="0"/>
              <a:t>2021. 9. 13.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900363" y="857250"/>
            <a:ext cx="3343275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F3E039-3F8E-4227-9922-CF48C4A734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97649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/>
              <a:t>[color combination]</a:t>
            </a:r>
          </a:p>
          <a:p>
            <a:endParaRPr kumimoji="1" lang="en-US" altLang="ko-Kore-KR" dirty="0"/>
          </a:p>
          <a:p>
            <a:r>
              <a:rPr kumimoji="1" lang="en-US" altLang="ko-Kore-KR" dirty="0"/>
              <a:t>https://</a:t>
            </a:r>
            <a:r>
              <a:rPr kumimoji="1" lang="en-US" altLang="ko-Kore-KR" dirty="0" err="1"/>
              <a:t>www.color-hex.com</a:t>
            </a:r>
            <a:r>
              <a:rPr kumimoji="1" lang="en-US" altLang="ko-Kore-KR" dirty="0"/>
              <a:t>/color-palette/111548</a:t>
            </a:r>
          </a:p>
          <a:p>
            <a:r>
              <a:rPr kumimoji="1" lang="en" altLang="ko-Kore-KR" dirty="0"/>
              <a:t>https://</a:t>
            </a:r>
            <a:r>
              <a:rPr kumimoji="1" lang="en" altLang="ko-Kore-KR" dirty="0" err="1"/>
              <a:t>www.shutterstock.com</a:t>
            </a:r>
            <a:r>
              <a:rPr kumimoji="1" lang="en" altLang="ko-Kore-KR" dirty="0"/>
              <a:t>/ko/image-vector/blue-color-palette-vector-illustration-1654876387?irclickid=QGOzAC07LxyIT2WUa20kMRKaUkBTKF2w9Se1QU0&amp;irgwc=1&amp;utm_medium=</a:t>
            </a:r>
            <a:r>
              <a:rPr kumimoji="1" lang="en" altLang="ko-Kore-KR" dirty="0" err="1"/>
              <a:t>Affiliate&amp;utm_campaign</a:t>
            </a:r>
            <a:r>
              <a:rPr kumimoji="1" lang="en" altLang="ko-Kore-KR" dirty="0"/>
              <a:t>=</a:t>
            </a:r>
            <a:r>
              <a:rPr kumimoji="1" lang="en" altLang="ko-Kore-KR" dirty="0" err="1"/>
              <a:t>linkprice&amp;utm_source</a:t>
            </a:r>
            <a:r>
              <a:rPr kumimoji="1" lang="en" altLang="ko-Kore-KR" dirty="0"/>
              <a:t>=1193708&amp;utm_term=&amp;c3ch=Affiliate&amp;c3nid=IR-1193708</a:t>
            </a:r>
          </a:p>
          <a:p>
            <a:r>
              <a:rPr kumimoji="1" lang="en" altLang="ko-Kore-KR" dirty="0"/>
              <a:t>https://</a:t>
            </a:r>
            <a:r>
              <a:rPr kumimoji="1" lang="en" altLang="ko-Kore-KR" dirty="0" err="1"/>
              <a:t>coloringqueen.net</a:t>
            </a:r>
            <a:r>
              <a:rPr kumimoji="1" lang="en" altLang="ko-Kore-KR" dirty="0"/>
              <a:t>/color-schemes/</a:t>
            </a:r>
          </a:p>
          <a:p>
            <a:r>
              <a:rPr kumimoji="1" lang="en" altLang="ko-Kore-KR" dirty="0"/>
              <a:t>https://</a:t>
            </a:r>
            <a:r>
              <a:rPr kumimoji="1" lang="en" altLang="ko-Kore-KR" dirty="0" err="1"/>
              <a:t>www.vecteezy.com</a:t>
            </a:r>
            <a:r>
              <a:rPr kumimoji="1" lang="en" altLang="ko-Kore-KR" dirty="0"/>
              <a:t>/vector-art/114256-beach-colors-vector-palette</a:t>
            </a:r>
          </a:p>
          <a:p>
            <a:r>
              <a:rPr kumimoji="1" lang="en" altLang="ko-Kore-KR" dirty="0"/>
              <a:t>https://</a:t>
            </a:r>
            <a:r>
              <a:rPr kumimoji="1" lang="en" altLang="ko-Kore-KR" dirty="0" err="1"/>
              <a:t>www.dreamstime.com</a:t>
            </a:r>
            <a:r>
              <a:rPr kumimoji="1" lang="en" altLang="ko-Kore-KR" dirty="0"/>
              <a:t>/color-matching-palette-dark-blue-plums-cast-iron-plate-food-background-trendy-colors-image166404539</a:t>
            </a:r>
          </a:p>
          <a:p>
            <a:r>
              <a:rPr kumimoji="1" lang="en" altLang="ko-Kore-KR" dirty="0"/>
              <a:t>https://</a:t>
            </a:r>
            <a:r>
              <a:rPr kumimoji="1" lang="en" altLang="ko-Kore-KR" dirty="0" err="1"/>
              <a:t>www.itakeyou.co.uk</a:t>
            </a:r>
            <a:r>
              <a:rPr kumimoji="1" lang="en" altLang="ko-Kore-KR" dirty="0"/>
              <a:t>/navy-blue-and-coral-color-palette/</a:t>
            </a:r>
          </a:p>
          <a:p>
            <a:r>
              <a:rPr kumimoji="1" lang="en" altLang="ko-Kore-KR" dirty="0"/>
              <a:t>https://</a:t>
            </a:r>
            <a:r>
              <a:rPr kumimoji="1" lang="en" altLang="ko-Kore-KR" dirty="0" err="1"/>
              <a:t>www.google.com</a:t>
            </a:r>
            <a:r>
              <a:rPr kumimoji="1" lang="en" altLang="ko-Kore-KR" dirty="0"/>
              <a:t>/</a:t>
            </a:r>
            <a:r>
              <a:rPr kumimoji="1" lang="en" altLang="ko-Kore-KR" dirty="0" err="1"/>
              <a:t>imgres?imgurl</a:t>
            </a:r>
            <a:r>
              <a:rPr kumimoji="1" lang="en" altLang="ko-Kore-KR" dirty="0"/>
              <a:t>=https%3A%2F%2Fimage.shutterstock.com%2Fimage-vector%2Fdark-blue-soft-color-palette-600w-1450367576.jpg&amp;imgrefurl=https%3A%2F%2Fwww.shutterstock.com%2Fimage-vector%2Fdark-blue-soft-color-palette-1450367576&amp;tbnid=mC9B-rJq5YePOM&amp;vet=10CFAQMyiHAWoXChMIqKKrpfXp8gIVAAAAAB0AAAAAEAI..i&amp;docid=Y84sAipie4kfJM&amp;w=600&amp;h=441&amp;q=dark%20blue%20color%20combination&amp;hl=</a:t>
            </a:r>
            <a:r>
              <a:rPr kumimoji="1" lang="en" altLang="ko-Kore-KR" dirty="0" err="1"/>
              <a:t>ko&amp;ved</a:t>
            </a:r>
            <a:r>
              <a:rPr kumimoji="1" lang="en" altLang="ko-Kore-KR" dirty="0"/>
              <a:t>=0CFAQMyiHAWoXChMIqKKrpfXp8gIVAAAAAB0AAAAAEAI</a:t>
            </a:r>
          </a:p>
          <a:p>
            <a:r>
              <a:rPr kumimoji="1" lang="en" altLang="ko-Kore-KR" dirty="0"/>
              <a:t>https://</a:t>
            </a:r>
            <a:r>
              <a:rPr kumimoji="1" lang="en" altLang="ko-Kore-KR" dirty="0" err="1"/>
              <a:t>www.google.com</a:t>
            </a:r>
            <a:r>
              <a:rPr kumimoji="1" lang="en" altLang="ko-Kore-KR" dirty="0"/>
              <a:t>/</a:t>
            </a:r>
            <a:r>
              <a:rPr kumimoji="1" lang="en" altLang="ko-Kore-KR" dirty="0" err="1"/>
              <a:t>imgres?imgurl</a:t>
            </a:r>
            <a:r>
              <a:rPr kumimoji="1" lang="en" altLang="ko-Kore-KR" dirty="0"/>
              <a:t>=https%3A%2F%2Fi2.wp.com%2Fcolorpalette.org%2Fwp-content%2Fpalette%2Freflection_landmark_daytime_colorpalette_d803z.jpg%3Fq%3D100&amp;imgrefurl=https%3A%2F%2Fcolorpalette.org%2Fcolor-ideas%2Fdark-blue%2F&amp;tbnid=qiDyOZCk6ZogJM&amp;vet=10CAYQMyhmahcKEwiooqul9enyAhUAAAAAHQAAAAAQAg..i&amp;docid=2FCBdKdGed-GvM&amp;w=900&amp;h=1184&amp;q=dark%20blue%20color%20combination&amp;hl=</a:t>
            </a:r>
            <a:r>
              <a:rPr kumimoji="1" lang="en" altLang="ko-Kore-KR" dirty="0" err="1"/>
              <a:t>ko&amp;ved</a:t>
            </a:r>
            <a:r>
              <a:rPr kumimoji="1" lang="en" altLang="ko-Kore-KR" dirty="0"/>
              <a:t>=0CAYQMyhmahcKEwiooqul9enyAhUAAAAAHQAAAAAQAg</a:t>
            </a:r>
          </a:p>
          <a:p>
            <a:r>
              <a:rPr kumimoji="1" lang="en" altLang="ko-Kore-KR" dirty="0"/>
              <a:t>https://</a:t>
            </a:r>
            <a:r>
              <a:rPr kumimoji="1" lang="en" altLang="ko-Kore-KR" dirty="0" err="1"/>
              <a:t>cebitbuzz.blogspot.com</a:t>
            </a:r>
            <a:r>
              <a:rPr kumimoji="1" lang="en" altLang="ko-Kore-KR" dirty="0"/>
              <a:t>/2018/08/</a:t>
            </a:r>
            <a:r>
              <a:rPr kumimoji="1" lang="en" altLang="ko-Kore-KR" dirty="0" err="1"/>
              <a:t>colour</a:t>
            </a:r>
            <a:r>
              <a:rPr kumimoji="1" lang="en" altLang="ko-Kore-KR" dirty="0"/>
              <a:t>-combination-for-dark-blue-</a:t>
            </a:r>
            <a:r>
              <a:rPr kumimoji="1" lang="en" altLang="ko-Kore-KR" dirty="0" err="1"/>
              <a:t>top.html</a:t>
            </a:r>
            <a:endParaRPr kumimoji="1" lang="en" altLang="ko-Kore-KR" dirty="0"/>
          </a:p>
          <a:p>
            <a:r>
              <a:rPr kumimoji="1" lang="en" altLang="ko-Kore-KR" dirty="0"/>
              <a:t>https://</a:t>
            </a:r>
            <a:r>
              <a:rPr kumimoji="1" lang="en" altLang="ko-Kore-KR" dirty="0" err="1"/>
              <a:t>www.google.com</a:t>
            </a:r>
            <a:r>
              <a:rPr kumimoji="1" lang="en" altLang="ko-Kore-KR" dirty="0"/>
              <a:t>/</a:t>
            </a:r>
            <a:r>
              <a:rPr kumimoji="1" lang="en" altLang="ko-Kore-KR" dirty="0" err="1"/>
              <a:t>imgres?imgurl</a:t>
            </a:r>
            <a:r>
              <a:rPr kumimoji="1" lang="en" altLang="ko-Kore-KR" dirty="0"/>
              <a:t>=https%3A%2F%2Fwww.fabmood.com%2Finspiration%2Fwp-content%2Fuploads%2F2019%2F07%2Fblue-grey.jpg&amp;imgrefurl=https%3A%2F%2Fwww.fabmood.com%2Finspiration%2F33-pretty-winter-color-schemes-dark-blue-grey%2F&amp;tbnid=vfLq8Sd5FIFl-M&amp;vet=12ahUKEwiLkJmc9enyAhVJWpQKHRPSAScQMyhaegUIARCTAQ..i&amp;docid=w4rjQhJY647YHM&amp;w=757&amp;h=1020&amp;q=dark%20blue%20color%20combination&amp;hl=</a:t>
            </a:r>
            <a:r>
              <a:rPr kumimoji="1" lang="en" altLang="ko-Kore-KR" dirty="0" err="1"/>
              <a:t>ko&amp;ved</a:t>
            </a:r>
            <a:r>
              <a:rPr kumimoji="1" lang="en" altLang="ko-Kore-KR" dirty="0"/>
              <a:t>=2ahUKEwiLkJmc9enyAhVJWpQKHRPSAScQMyhaegUIARCTAQ</a:t>
            </a:r>
          </a:p>
          <a:p>
            <a:r>
              <a:rPr kumimoji="1" lang="en" altLang="ko-Kore-KR" dirty="0"/>
              <a:t>https://</a:t>
            </a:r>
            <a:r>
              <a:rPr kumimoji="1" lang="en" altLang="ko-Kore-KR" dirty="0" err="1"/>
              <a:t>www.google.com</a:t>
            </a:r>
            <a:r>
              <a:rPr kumimoji="1" lang="en" altLang="ko-Kore-KR" dirty="0"/>
              <a:t>/</a:t>
            </a:r>
            <a:r>
              <a:rPr kumimoji="1" lang="en" altLang="ko-Kore-KR" dirty="0" err="1"/>
              <a:t>imgres?imgurl</a:t>
            </a:r>
            <a:r>
              <a:rPr kumimoji="1" lang="en" altLang="ko-Kore-KR" dirty="0"/>
              <a:t>=https%3A%2F%2Fwww.schemecolor.com%2Fwallpaper%3Fi%3D2578%26desktop&amp;imgrefurl=https%3A%2F%2Fwww.schemecolor.com%2Flight-to-dark-blue.php&amp;tbnid=K6fxB62PT-s5xM&amp;vet=12ahUKEwiLkJmc9enyAhVJWpQKHRPSAScQMyhSegUIARCCAQ..i&amp;docid=9vwuzmRsVcnolM&amp;w=1920&amp;h=1080&amp;q=dark%20blue%20color%20combination&amp;hl=</a:t>
            </a:r>
            <a:r>
              <a:rPr kumimoji="1" lang="en" altLang="ko-Kore-KR" dirty="0" err="1"/>
              <a:t>ko&amp;ved</a:t>
            </a:r>
            <a:r>
              <a:rPr kumimoji="1" lang="en" altLang="ko-Kore-KR" dirty="0"/>
              <a:t>=2ahUKEwiLkJmc9enyAhVJWpQKHRPSAScQMyhSegUIARCCAQ</a:t>
            </a:r>
          </a:p>
          <a:p>
            <a:endParaRPr kumimoji="1" lang="en" altLang="ko-Kore-KR" dirty="0"/>
          </a:p>
          <a:p>
            <a:r>
              <a:rPr kumimoji="1" lang="en" altLang="ko-Kore-KR" dirty="0"/>
              <a:t>https://</a:t>
            </a:r>
            <a:r>
              <a:rPr kumimoji="1" lang="en" altLang="ko-Kore-KR" dirty="0" err="1"/>
              <a:t>colorpalettes.net</a:t>
            </a:r>
            <a:r>
              <a:rPr kumimoji="1" lang="en" altLang="ko-Kore-KR" dirty="0"/>
              <a:t>/tag/deep-blue-color/</a:t>
            </a:r>
          </a:p>
          <a:p>
            <a:endParaRPr kumimoji="1" lang="en" altLang="ko-Kore-KR" dirty="0"/>
          </a:p>
          <a:p>
            <a:r>
              <a:rPr kumimoji="1" lang="en" altLang="ko-Kore-KR" dirty="0"/>
              <a:t>https://</a:t>
            </a:r>
            <a:r>
              <a:rPr kumimoji="1" lang="en" altLang="ko-Kore-KR" dirty="0" err="1"/>
              <a:t>colorpalettes.net</a:t>
            </a:r>
            <a:r>
              <a:rPr kumimoji="1" lang="en" altLang="ko-Kore-KR" dirty="0"/>
              <a:t>/color-palette-400/</a:t>
            </a:r>
          </a:p>
          <a:p>
            <a:r>
              <a:rPr kumimoji="1" lang="en" altLang="ko-Kore-KR" dirty="0"/>
              <a:t>https://</a:t>
            </a:r>
            <a:r>
              <a:rPr kumimoji="1" lang="en" altLang="ko-Kore-KR" dirty="0" err="1"/>
              <a:t>www.fabmood.com</a:t>
            </a:r>
            <a:r>
              <a:rPr kumimoji="1" lang="en" altLang="ko-Kore-KR" dirty="0"/>
              <a:t>/inspiration/33-pretty-winter-color-schemes-dark-blue-grey/</a:t>
            </a:r>
          </a:p>
          <a:p>
            <a:r>
              <a:rPr kumimoji="1" lang="en" altLang="ko-Kore-KR" dirty="0"/>
              <a:t>https://</a:t>
            </a:r>
            <a:r>
              <a:rPr kumimoji="1" lang="en" altLang="ko-Kore-KR" dirty="0" err="1"/>
              <a:t>www.google.com</a:t>
            </a:r>
            <a:r>
              <a:rPr kumimoji="1" lang="en" altLang="ko-Kore-KR" dirty="0"/>
              <a:t>/</a:t>
            </a:r>
            <a:r>
              <a:rPr kumimoji="1" lang="en" altLang="ko-Kore-KR" dirty="0" err="1"/>
              <a:t>imgres?imgurl</a:t>
            </a:r>
            <a:r>
              <a:rPr kumimoji="1" lang="en" altLang="ko-Kore-KR" dirty="0"/>
              <a:t>=https%3A%2F%2Fwww.color-hex.com%2Fpalettes%2F94888.png&amp;imgrefurl=https%3A%2F%2Fwww.color-hex.com%2Fcolor-palette%2F94888&amp;tbnid=qTe6eqNSn28ucM&amp;vet=12ahUKEwiLkJmc9enyAhVJWpQKHRPSAScQMyghegUIARD3AQ..i&amp;docid=wogoXdY6xIX5aM&amp;w=900&amp;h=600&amp;q=dark%20blue%20color%20combination&amp;hl=</a:t>
            </a:r>
            <a:r>
              <a:rPr kumimoji="1" lang="en" altLang="ko-Kore-KR" dirty="0" err="1"/>
              <a:t>ko&amp;ved</a:t>
            </a:r>
            <a:r>
              <a:rPr kumimoji="1" lang="en" altLang="ko-Kore-KR" dirty="0"/>
              <a:t>=2ahUKEwiLkJmc9enyAhVJWpQKHRPSAScQMyghegUIARD3AQ</a:t>
            </a:r>
          </a:p>
          <a:p>
            <a:r>
              <a:rPr kumimoji="1" lang="en" altLang="ko-Kore-KR" dirty="0"/>
              <a:t>https://</a:t>
            </a:r>
            <a:r>
              <a:rPr kumimoji="1" lang="en" altLang="ko-Kore-KR" dirty="0" err="1"/>
              <a:t>colors.dopely.top</a:t>
            </a:r>
            <a:r>
              <a:rPr kumimoji="1" lang="en" altLang="ko-Kore-KR" dirty="0"/>
              <a:t>/inside-colors/blue-color-palette-inspirations-with-names-and-hex-codes/</a:t>
            </a:r>
          </a:p>
          <a:p>
            <a:endParaRPr kumimoji="1" lang="en" altLang="ko-Kore-KR" dirty="0"/>
          </a:p>
          <a:p>
            <a:r>
              <a:rPr kumimoji="1" lang="en" altLang="ko-Kore-KR" dirty="0"/>
              <a:t>https://</a:t>
            </a:r>
            <a:r>
              <a:rPr kumimoji="1" lang="en" altLang="ko-Kore-KR" dirty="0" err="1"/>
              <a:t>www.google.com</a:t>
            </a:r>
            <a:r>
              <a:rPr kumimoji="1" lang="en" altLang="ko-Kore-KR" dirty="0"/>
              <a:t>/</a:t>
            </a:r>
            <a:r>
              <a:rPr kumimoji="1" lang="en" altLang="ko-Kore-KR" dirty="0" err="1"/>
              <a:t>imgres?imgurl</a:t>
            </a:r>
            <a:r>
              <a:rPr kumimoji="1" lang="en" altLang="ko-Kore-KR" dirty="0"/>
              <a:t>=https%3A%2F%2Fcolors.dopely.top%2Finside-colors%2Fwp-content%2Fuploads%2F2021%2F03%2FDopely-Blue-Color-Palette-%25E2%2580%2593-13.png&amp;imgrefurl=https%3A%2F%2Fcolors.dopely.top%2Finside-colors%2Fblue-color-palette-inspirations-with-names-and-hex-codes%2F&amp;tbnid=-NBYnI65Cyck0M&amp;vet=12ahUKEwiLkJmc9enyAhVJWpQKHRPSAScQMygxegQIARA3..i&amp;docid=AO8XPAkXPy4g6M&amp;w=3840&amp;h=1446&amp;q=dark%20blue%20color%20combination&amp;hl=</a:t>
            </a:r>
            <a:r>
              <a:rPr kumimoji="1" lang="en" altLang="ko-Kore-KR" dirty="0" err="1"/>
              <a:t>ko&amp;ved</a:t>
            </a:r>
            <a:r>
              <a:rPr kumimoji="1" lang="en" altLang="ko-Kore-KR" dirty="0"/>
              <a:t>=2ahUKEwiLkJmc9enyAhVJWpQKHRPSAScQMygxegQIARA3</a:t>
            </a:r>
          </a:p>
          <a:p>
            <a:endParaRPr kumimoji="1" lang="en" altLang="ko-Kore-KR" dirty="0"/>
          </a:p>
          <a:p>
            <a:endParaRPr kumimoji="1" lang="en" altLang="ko-Kore-KR" dirty="0"/>
          </a:p>
          <a:p>
            <a:r>
              <a:rPr kumimoji="1" lang="en" altLang="ko-Kore-KR" dirty="0"/>
              <a:t>https://</a:t>
            </a:r>
            <a:r>
              <a:rPr kumimoji="1" lang="en" altLang="ko-Kore-KR" dirty="0" err="1"/>
              <a:t>www.colorbook.io</a:t>
            </a:r>
            <a:r>
              <a:rPr kumimoji="1" lang="en" altLang="ko-Kore-KR" dirty="0"/>
              <a:t>/</a:t>
            </a:r>
            <a:r>
              <a:rPr kumimoji="1" lang="en" altLang="ko-Kore-KR" dirty="0" err="1"/>
              <a:t>hexcolors</a:t>
            </a:r>
            <a:r>
              <a:rPr kumimoji="1" lang="en" altLang="ko-Kore-KR" dirty="0"/>
              <a:t>/view/153686.   </a:t>
            </a:r>
            <a:r>
              <a:rPr kumimoji="1" lang="en" altLang="ko-Kore-KR" dirty="0">
                <a:sym typeface="Wingdings" pitchFamily="2" charset="2"/>
              </a:rPr>
              <a:t> </a:t>
            </a:r>
            <a:r>
              <a:rPr kumimoji="1" lang="ko-Kore-KR" altLang="en-US" dirty="0">
                <a:sym typeface="Wingdings" pitchFamily="2" charset="2"/>
              </a:rPr>
              <a:t>이거</a:t>
            </a:r>
            <a:r>
              <a:rPr kumimoji="1" lang="ko-KR" altLang="en-US" dirty="0">
                <a:sym typeface="Wingdings" pitchFamily="2" charset="2"/>
              </a:rPr>
              <a:t> 확인</a:t>
            </a:r>
            <a:r>
              <a:rPr kumimoji="1" lang="en-US" altLang="ko-KR" dirty="0">
                <a:sym typeface="Wingdings" pitchFamily="2" charset="2"/>
              </a:rPr>
              <a:t>!!!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465071-CB07-2047-93CD-5550304E1577}" type="slidenum">
              <a:rPr kumimoji="1" lang="ko-Kore-KR" altLang="en-US" smtClean="0"/>
              <a:t>13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664556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F3E039-3F8E-4227-9922-CF48C4A7341D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6090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F3423419-97D2-4254-89CF-49A6627321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0363" y="699407"/>
            <a:ext cx="8005974" cy="312057"/>
          </a:xfrm>
          <a:prstGeom prst="rect">
            <a:avLst/>
          </a:prstGeom>
        </p:spPr>
        <p:txBody>
          <a:bodyPr anchor="ctr"/>
          <a:lstStyle>
            <a:lvl1pPr algn="l"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8" name="부제목 2">
            <a:extLst>
              <a:ext uri="{FF2B5EF4-FFF2-40B4-BE49-F238E27FC236}">
                <a16:creationId xmlns:a16="http://schemas.microsoft.com/office/drawing/2014/main" id="{D519C831-5A16-422F-AB5D-8F3FE607B4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78808" y="1073153"/>
            <a:ext cx="7917542" cy="31205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1">
                <a:solidFill>
                  <a:srgbClr val="7F7F7F"/>
                </a:solidFill>
              </a:defRPr>
            </a:lvl1pPr>
            <a:lvl2pPr marL="371466" indent="0" algn="ctr">
              <a:buNone/>
              <a:defRPr sz="1625"/>
            </a:lvl2pPr>
            <a:lvl3pPr marL="742931" indent="0" algn="ctr">
              <a:buNone/>
              <a:defRPr sz="1463"/>
            </a:lvl3pPr>
            <a:lvl4pPr marL="1114397" indent="0" algn="ctr">
              <a:buNone/>
              <a:defRPr sz="1300"/>
            </a:lvl4pPr>
            <a:lvl5pPr marL="1485863" indent="0" algn="ctr">
              <a:buNone/>
              <a:defRPr sz="1300"/>
            </a:lvl5pPr>
            <a:lvl6pPr marL="1857329" indent="0" algn="ctr">
              <a:buNone/>
              <a:defRPr sz="1300"/>
            </a:lvl6pPr>
            <a:lvl7pPr marL="2228794" indent="0" algn="ctr">
              <a:buNone/>
              <a:defRPr sz="1300"/>
            </a:lvl7pPr>
            <a:lvl8pPr marL="2600260" indent="0" algn="ctr">
              <a:buNone/>
              <a:defRPr sz="1300"/>
            </a:lvl8pPr>
            <a:lvl9pPr marL="2971726" indent="0" algn="ctr">
              <a:buNone/>
              <a:defRPr sz="13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sp>
        <p:nvSpPr>
          <p:cNvPr id="9" name="텍스트 개체 틀 3">
            <a:extLst>
              <a:ext uri="{FF2B5EF4-FFF2-40B4-BE49-F238E27FC236}">
                <a16:creationId xmlns:a16="http://schemas.microsoft.com/office/drawing/2014/main" id="{544C6EB3-5A5D-45B5-8C6A-89483E3010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85183" y="1384754"/>
            <a:ext cx="7711194" cy="312057"/>
          </a:xfrm>
          <a:prstGeom prst="rect">
            <a:avLst/>
          </a:prstGeom>
        </p:spPr>
        <p:txBody>
          <a:bodyPr anchor="t"/>
          <a:lstStyle>
            <a:lvl1pPr marL="171450" indent="-171450">
              <a:lnSpc>
                <a:spcPct val="100000"/>
              </a:lnSpc>
              <a:spcBef>
                <a:spcPts val="300"/>
              </a:spcBef>
              <a:buClr>
                <a:srgbClr val="2AB9C7"/>
              </a:buClr>
              <a:buSzPct val="100000"/>
              <a:buFont typeface="Calibri" panose="020F0502020204030204" pitchFamily="34" charset="0"/>
              <a:buChar char="•"/>
              <a:defRPr sz="1200">
                <a:solidFill>
                  <a:srgbClr val="595959"/>
                </a:solidFill>
              </a:defRPr>
            </a:lvl1pPr>
            <a:lvl2pPr marL="371466" indent="0">
              <a:buNone/>
              <a:defRPr sz="1138"/>
            </a:lvl2pPr>
            <a:lvl3pPr marL="742931" indent="0">
              <a:buNone/>
              <a:defRPr sz="975"/>
            </a:lvl3pPr>
            <a:lvl4pPr marL="1114397" indent="0">
              <a:buNone/>
              <a:defRPr sz="813"/>
            </a:lvl4pPr>
            <a:lvl5pPr marL="1485863" indent="0">
              <a:buNone/>
              <a:defRPr sz="813"/>
            </a:lvl5pPr>
            <a:lvl6pPr marL="1857329" indent="0">
              <a:buNone/>
              <a:defRPr sz="813"/>
            </a:lvl6pPr>
            <a:lvl7pPr marL="2228794" indent="0">
              <a:buNone/>
              <a:defRPr sz="813"/>
            </a:lvl7pPr>
            <a:lvl8pPr marL="2600260" indent="0">
              <a:buNone/>
              <a:defRPr sz="813"/>
            </a:lvl8pPr>
            <a:lvl9pPr marL="2971726" indent="0">
              <a:buNone/>
              <a:defRPr sz="813"/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8047186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D6CEC07C-B71B-437E-B22D-5CE7FBA9E6A0}"/>
              </a:ext>
            </a:extLst>
          </p:cNvPr>
          <p:cNvGrpSpPr/>
          <p:nvPr userDrawn="1"/>
        </p:nvGrpSpPr>
        <p:grpSpPr>
          <a:xfrm>
            <a:off x="643915" y="2109105"/>
            <a:ext cx="4090389" cy="4027000"/>
            <a:chOff x="781622" y="1877252"/>
            <a:chExt cx="4736309" cy="4662910"/>
          </a:xfrm>
        </p:grpSpPr>
        <p:pic>
          <p:nvPicPr>
            <p:cNvPr id="7" name="Picture 5">
              <a:extLst>
                <a:ext uri="{FF2B5EF4-FFF2-40B4-BE49-F238E27FC236}">
                  <a16:creationId xmlns:a16="http://schemas.microsoft.com/office/drawing/2014/main" id="{64980539-C47E-48E1-95E9-151EAAF220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10307" t="8157" r="7822" b="8120"/>
            <a:stretch>
              <a:fillRect/>
            </a:stretch>
          </p:blipFill>
          <p:spPr>
            <a:xfrm>
              <a:off x="1095829" y="2148848"/>
              <a:ext cx="4093582" cy="4097854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84AC1EA-C3C8-4492-862C-47BB306532EF}"/>
                </a:ext>
              </a:extLst>
            </p:cNvPr>
            <p:cNvSpPr txBox="1"/>
            <p:nvPr/>
          </p:nvSpPr>
          <p:spPr>
            <a:xfrm>
              <a:off x="781622" y="3949015"/>
              <a:ext cx="273041" cy="48681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/>
                <a:t>동적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B0F3DCB-76B9-49A0-8A88-AD08D9CA9DEF}"/>
                </a:ext>
              </a:extLst>
            </p:cNvPr>
            <p:cNvSpPr txBox="1"/>
            <p:nvPr/>
          </p:nvSpPr>
          <p:spPr>
            <a:xfrm>
              <a:off x="5244889" y="3949015"/>
              <a:ext cx="273042" cy="48681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/>
                <a:t>정적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E9FCC82-558E-4DF4-9D5C-F0C44F5F54F5}"/>
                </a:ext>
              </a:extLst>
            </p:cNvPr>
            <p:cNvSpPr txBox="1"/>
            <p:nvPr/>
          </p:nvSpPr>
          <p:spPr>
            <a:xfrm>
              <a:off x="2691659" y="1877252"/>
              <a:ext cx="925449" cy="29208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/>
                <a:t>부드러운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D2C8906-0B79-496E-B1FE-DAA224855938}"/>
                </a:ext>
              </a:extLst>
            </p:cNvPr>
            <p:cNvSpPr txBox="1"/>
            <p:nvPr/>
          </p:nvSpPr>
          <p:spPr>
            <a:xfrm>
              <a:off x="2684112" y="6248076"/>
              <a:ext cx="925449" cy="29208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/>
                <a:t>딱딱한</a:t>
              </a:r>
            </a:p>
          </p:txBody>
        </p: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25306B4-CCB6-440B-B143-5014A4127794}"/>
              </a:ext>
            </a:extLst>
          </p:cNvPr>
          <p:cNvSpPr/>
          <p:nvPr userDrawn="1"/>
        </p:nvSpPr>
        <p:spPr>
          <a:xfrm>
            <a:off x="120288" y="342900"/>
            <a:ext cx="9672501" cy="612756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5E240A2-83E6-43FE-B822-45939E6F216F}"/>
              </a:ext>
            </a:extLst>
          </p:cNvPr>
          <p:cNvSpPr txBox="1"/>
          <p:nvPr userDrawn="1"/>
        </p:nvSpPr>
        <p:spPr>
          <a:xfrm>
            <a:off x="8366796" y="6535780"/>
            <a:ext cx="1539204" cy="2174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13" dirty="0" err="1">
                <a:latin typeface="+mn-ea"/>
              </a:rPr>
              <a:t>안양이젠아카데미컴퓨터학원</a:t>
            </a:r>
            <a:endParaRPr lang="ko-KR" altLang="en-US" sz="813" dirty="0">
              <a:latin typeface="+mn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1A49507-DCFB-4209-A223-BBC24FF20C9E}"/>
              </a:ext>
            </a:extLst>
          </p:cNvPr>
          <p:cNvSpPr txBox="1"/>
          <p:nvPr userDrawn="1"/>
        </p:nvSpPr>
        <p:spPr>
          <a:xfrm>
            <a:off x="8223129" y="66662"/>
            <a:ext cx="1569660" cy="2174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13" dirty="0">
                <a:latin typeface="+mn-ea"/>
              </a:rPr>
              <a:t>NCS</a:t>
            </a:r>
            <a:r>
              <a:rPr lang="ko-KR" altLang="en-US" sz="813" dirty="0">
                <a:latin typeface="+mn-ea"/>
              </a:rPr>
              <a:t>능력단위평가 결과물제출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8CFEB2C-E607-4D52-B6F6-9A719A0AEE96}"/>
              </a:ext>
            </a:extLst>
          </p:cNvPr>
          <p:cNvSpPr txBox="1"/>
          <p:nvPr userDrawn="1"/>
        </p:nvSpPr>
        <p:spPr>
          <a:xfrm>
            <a:off x="120288" y="342900"/>
            <a:ext cx="609599" cy="27699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+mn-ea"/>
              </a:rPr>
              <a:t>문항</a:t>
            </a:r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1</a:t>
            </a:r>
            <a:endParaRPr lang="ko-KR" altLang="en-US" sz="12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C521C0E-F088-45CD-A512-9449A92AF55A}"/>
              </a:ext>
            </a:extLst>
          </p:cNvPr>
          <p:cNvSpPr txBox="1"/>
          <p:nvPr userDrawn="1"/>
        </p:nvSpPr>
        <p:spPr>
          <a:xfrm>
            <a:off x="729887" y="342900"/>
            <a:ext cx="1104657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ko-KR" altLang="en-US" sz="1200" dirty="0">
              <a:latin typeface="+mn-ea"/>
            </a:endParaRPr>
          </a:p>
        </p:txBody>
      </p:sp>
      <p:sp>
        <p:nvSpPr>
          <p:cNvPr id="19" name="슬라이드 번호 개체 틀 3">
            <a:extLst>
              <a:ext uri="{FF2B5EF4-FFF2-40B4-BE49-F238E27FC236}">
                <a16:creationId xmlns:a16="http://schemas.microsoft.com/office/drawing/2014/main" id="{D11E2CAA-5935-44F3-923F-A3D4E27557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55578" y="6292346"/>
            <a:ext cx="1830134" cy="178124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418EBCF5-7C0D-4452-BD99-4798E1600F69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4C07FC4C-0B64-490B-B920-CCACF1F00F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0362" y="597807"/>
            <a:ext cx="8007063" cy="449944"/>
          </a:xfrm>
          <a:prstGeom prst="rect">
            <a:avLst/>
          </a:prstGeom>
        </p:spPr>
        <p:txBody>
          <a:bodyPr anchor="ctr"/>
          <a:lstStyle>
            <a:lvl1pPr algn="l">
              <a:defRPr sz="1600" b="1">
                <a:solidFill>
                  <a:srgbClr val="2AB9C7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21" name="부제목 2">
            <a:extLst>
              <a:ext uri="{FF2B5EF4-FFF2-40B4-BE49-F238E27FC236}">
                <a16:creationId xmlns:a16="http://schemas.microsoft.com/office/drawing/2014/main" id="{1E6645E1-C6C5-4CE6-BA21-6915A9A703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78808" y="1092203"/>
            <a:ext cx="7918618" cy="312057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b="1">
                <a:solidFill>
                  <a:srgbClr val="7F7F7F"/>
                </a:solidFill>
              </a:defRPr>
            </a:lvl1pPr>
            <a:lvl2pPr marL="371466" indent="0" algn="ctr">
              <a:buNone/>
              <a:defRPr sz="1625"/>
            </a:lvl2pPr>
            <a:lvl3pPr marL="742931" indent="0" algn="ctr">
              <a:buNone/>
              <a:defRPr sz="1463"/>
            </a:lvl3pPr>
            <a:lvl4pPr marL="1114397" indent="0" algn="ctr">
              <a:buNone/>
              <a:defRPr sz="1300"/>
            </a:lvl4pPr>
            <a:lvl5pPr marL="1485863" indent="0" algn="ctr">
              <a:buNone/>
              <a:defRPr sz="1300"/>
            </a:lvl5pPr>
            <a:lvl6pPr marL="1857329" indent="0" algn="ctr">
              <a:buNone/>
              <a:defRPr sz="1300"/>
            </a:lvl6pPr>
            <a:lvl7pPr marL="2228794" indent="0" algn="ctr">
              <a:buNone/>
              <a:defRPr sz="1300"/>
            </a:lvl7pPr>
            <a:lvl8pPr marL="2600260" indent="0" algn="ctr">
              <a:buNone/>
              <a:defRPr sz="1300"/>
            </a:lvl8pPr>
            <a:lvl9pPr marL="2971726" indent="0" algn="ctr">
              <a:buNone/>
              <a:defRPr sz="13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sp>
        <p:nvSpPr>
          <p:cNvPr id="22" name="텍스트 개체 틀 3">
            <a:extLst>
              <a:ext uri="{FF2B5EF4-FFF2-40B4-BE49-F238E27FC236}">
                <a16:creationId xmlns:a16="http://schemas.microsoft.com/office/drawing/2014/main" id="{B1ADA135-1AB6-47F8-92CE-BF4D7CB2D6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85183" y="1422854"/>
            <a:ext cx="7712243" cy="312057"/>
          </a:xfrm>
          <a:prstGeom prst="rect">
            <a:avLst/>
          </a:prstGeom>
        </p:spPr>
        <p:txBody>
          <a:bodyPr/>
          <a:lstStyle>
            <a:lvl1pPr marL="232167" indent="-232167">
              <a:buClr>
                <a:srgbClr val="2AB9C7"/>
              </a:buClr>
              <a:buSzPct val="80000"/>
              <a:buFont typeface="Wingdings" panose="05000000000000000000" pitchFamily="2" charset="2"/>
              <a:buChar char="l"/>
              <a:defRPr sz="1200">
                <a:solidFill>
                  <a:srgbClr val="595959"/>
                </a:solidFill>
              </a:defRPr>
            </a:lvl1pPr>
            <a:lvl2pPr marL="371466" indent="0">
              <a:buNone/>
              <a:defRPr sz="1138"/>
            </a:lvl2pPr>
            <a:lvl3pPr marL="742931" indent="0">
              <a:buNone/>
              <a:defRPr sz="975"/>
            </a:lvl3pPr>
            <a:lvl4pPr marL="1114397" indent="0">
              <a:buNone/>
              <a:defRPr sz="813"/>
            </a:lvl4pPr>
            <a:lvl5pPr marL="1485863" indent="0">
              <a:buNone/>
              <a:defRPr sz="813"/>
            </a:lvl5pPr>
            <a:lvl6pPr marL="1857329" indent="0">
              <a:buNone/>
              <a:defRPr sz="813"/>
            </a:lvl6pPr>
            <a:lvl7pPr marL="2228794" indent="0">
              <a:buNone/>
              <a:defRPr sz="813"/>
            </a:lvl7pPr>
            <a:lvl8pPr marL="2600260" indent="0">
              <a:buNone/>
              <a:defRPr sz="813"/>
            </a:lvl8pPr>
            <a:lvl9pPr marL="2971726" indent="0">
              <a:buNone/>
              <a:defRPr sz="813"/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C5CA33C4-6A64-4B14-AE2E-38814AD9EA1F}"/>
              </a:ext>
            </a:extLst>
          </p:cNvPr>
          <p:cNvGraphicFramePr>
            <a:graphicFrameLocks noGrp="1"/>
          </p:cNvGraphicFramePr>
          <p:nvPr userDrawn="1"/>
        </p:nvGraphicFramePr>
        <p:xfrm>
          <a:off x="5004822" y="2433449"/>
          <a:ext cx="3718436" cy="3224402"/>
        </p:xfrm>
        <a:graphic>
          <a:graphicData uri="http://schemas.openxmlformats.org/drawingml/2006/table">
            <a:tbl>
              <a:tblPr/>
              <a:tblGrid>
                <a:gridCol w="3718436">
                  <a:extLst>
                    <a:ext uri="{9D8B030D-6E8A-4147-A177-3AD203B41FA5}">
                      <a16:colId xmlns:a16="http://schemas.microsoft.com/office/drawing/2014/main" val="2825577889"/>
                    </a:ext>
                  </a:extLst>
                </a:gridCol>
              </a:tblGrid>
              <a:tr h="339767"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</a:rPr>
                        <a:t>매트리스 분석에 따른 방향 정리</a:t>
                      </a:r>
                    </a:p>
                  </a:txBody>
                  <a:tcPr marL="52626" marR="52626" marT="14549" marB="14549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0433091"/>
                  </a:ext>
                </a:extLst>
              </a:tr>
              <a:tr h="2884635"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0" kern="0" spc="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52626" marR="52626" marT="14549" marB="14549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78219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443215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485B3DC4-B1CE-4A18-8C62-28565DAE554B}"/>
              </a:ext>
            </a:extLst>
          </p:cNvPr>
          <p:cNvCxnSpPr/>
          <p:nvPr userDrawn="1"/>
        </p:nvCxnSpPr>
        <p:spPr>
          <a:xfrm>
            <a:off x="1931281" y="615950"/>
            <a:ext cx="768261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제목 1">
            <a:extLst>
              <a:ext uri="{FF2B5EF4-FFF2-40B4-BE49-F238E27FC236}">
                <a16:creationId xmlns:a16="http://schemas.microsoft.com/office/drawing/2014/main" id="{C0CCDC21-A355-4B9C-ACDE-EEDC890FAE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0363" y="699407"/>
            <a:ext cx="8005974" cy="312057"/>
          </a:xfrm>
          <a:prstGeom prst="rect">
            <a:avLst/>
          </a:prstGeom>
        </p:spPr>
        <p:txBody>
          <a:bodyPr anchor="ctr"/>
          <a:lstStyle>
            <a:lvl1pPr algn="l"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20" name="부제목 2">
            <a:extLst>
              <a:ext uri="{FF2B5EF4-FFF2-40B4-BE49-F238E27FC236}">
                <a16:creationId xmlns:a16="http://schemas.microsoft.com/office/drawing/2014/main" id="{7431F14B-E017-42BE-8D55-91DE007C7D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78808" y="1073153"/>
            <a:ext cx="7917542" cy="31205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1">
                <a:solidFill>
                  <a:srgbClr val="7F7F7F"/>
                </a:solidFill>
              </a:defRPr>
            </a:lvl1pPr>
            <a:lvl2pPr marL="371466" indent="0" algn="ctr">
              <a:buNone/>
              <a:defRPr sz="1625"/>
            </a:lvl2pPr>
            <a:lvl3pPr marL="742931" indent="0" algn="ctr">
              <a:buNone/>
              <a:defRPr sz="1463"/>
            </a:lvl3pPr>
            <a:lvl4pPr marL="1114397" indent="0" algn="ctr">
              <a:buNone/>
              <a:defRPr sz="1300"/>
            </a:lvl4pPr>
            <a:lvl5pPr marL="1485863" indent="0" algn="ctr">
              <a:buNone/>
              <a:defRPr sz="1300"/>
            </a:lvl5pPr>
            <a:lvl6pPr marL="1857329" indent="0" algn="ctr">
              <a:buNone/>
              <a:defRPr sz="1300"/>
            </a:lvl6pPr>
            <a:lvl7pPr marL="2228794" indent="0" algn="ctr">
              <a:buNone/>
              <a:defRPr sz="1300"/>
            </a:lvl7pPr>
            <a:lvl8pPr marL="2600260" indent="0" algn="ctr">
              <a:buNone/>
              <a:defRPr sz="1300"/>
            </a:lvl8pPr>
            <a:lvl9pPr marL="2971726" indent="0" algn="ctr">
              <a:buNone/>
              <a:defRPr sz="13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sp>
        <p:nvSpPr>
          <p:cNvPr id="21" name="텍스트 개체 틀 3">
            <a:extLst>
              <a:ext uri="{FF2B5EF4-FFF2-40B4-BE49-F238E27FC236}">
                <a16:creationId xmlns:a16="http://schemas.microsoft.com/office/drawing/2014/main" id="{75988760-984E-48A5-9721-DA7FD1E834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85183" y="1384754"/>
            <a:ext cx="7711194" cy="312057"/>
          </a:xfrm>
          <a:prstGeom prst="rect">
            <a:avLst/>
          </a:prstGeom>
        </p:spPr>
        <p:txBody>
          <a:bodyPr anchor="t"/>
          <a:lstStyle>
            <a:lvl1pPr marL="171450" indent="-171450">
              <a:lnSpc>
                <a:spcPct val="100000"/>
              </a:lnSpc>
              <a:spcBef>
                <a:spcPts val="300"/>
              </a:spcBef>
              <a:buClr>
                <a:srgbClr val="2AB9C7"/>
              </a:buClr>
              <a:buSzPct val="100000"/>
              <a:buFont typeface="Calibri" panose="020F0502020204030204" pitchFamily="34" charset="0"/>
              <a:buChar char="•"/>
              <a:defRPr sz="1200">
                <a:solidFill>
                  <a:srgbClr val="595959"/>
                </a:solidFill>
              </a:defRPr>
            </a:lvl1pPr>
            <a:lvl2pPr marL="371466" indent="0">
              <a:buNone/>
              <a:defRPr sz="1138"/>
            </a:lvl2pPr>
            <a:lvl3pPr marL="742931" indent="0">
              <a:buNone/>
              <a:defRPr sz="975"/>
            </a:lvl3pPr>
            <a:lvl4pPr marL="1114397" indent="0">
              <a:buNone/>
              <a:defRPr sz="813"/>
            </a:lvl4pPr>
            <a:lvl5pPr marL="1485863" indent="0">
              <a:buNone/>
              <a:defRPr sz="813"/>
            </a:lvl5pPr>
            <a:lvl6pPr marL="1857329" indent="0">
              <a:buNone/>
              <a:defRPr sz="813"/>
            </a:lvl6pPr>
            <a:lvl7pPr marL="2228794" indent="0">
              <a:buNone/>
              <a:defRPr sz="813"/>
            </a:lvl7pPr>
            <a:lvl8pPr marL="2600260" indent="0">
              <a:buNone/>
              <a:defRPr sz="813"/>
            </a:lvl8pPr>
            <a:lvl9pPr marL="2971726" indent="0">
              <a:buNone/>
              <a:defRPr sz="813"/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39104533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9648112-F123-49F4-A2B5-E4501B108CF7}"/>
              </a:ext>
            </a:extLst>
          </p:cNvPr>
          <p:cNvGrpSpPr/>
          <p:nvPr userDrawn="1"/>
        </p:nvGrpSpPr>
        <p:grpSpPr>
          <a:xfrm>
            <a:off x="4145863" y="1559633"/>
            <a:ext cx="4736309" cy="4732310"/>
            <a:chOff x="781622" y="1817236"/>
            <a:chExt cx="4736309" cy="4732310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BBA509ED-3B56-466C-83BE-B9E166BDBFC6}"/>
                </a:ext>
              </a:extLst>
            </p:cNvPr>
            <p:cNvGrpSpPr/>
            <p:nvPr/>
          </p:nvGrpSpPr>
          <p:grpSpPr>
            <a:xfrm>
              <a:off x="894839" y="1964924"/>
              <a:ext cx="4509875" cy="4416458"/>
              <a:chOff x="5795064" y="1155998"/>
              <a:chExt cx="4938249" cy="4938249"/>
            </a:xfrm>
          </p:grpSpPr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89385DBE-5332-41D6-9515-35E4269E6149}"/>
                  </a:ext>
                </a:extLst>
              </p:cNvPr>
              <p:cNvSpPr/>
              <p:nvPr/>
            </p:nvSpPr>
            <p:spPr>
              <a:xfrm>
                <a:off x="5980346" y="1341280"/>
                <a:ext cx="4567684" cy="4567684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  <a:alpha val="2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/>
              </a:p>
            </p:txBody>
          </p:sp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50318937-7D2A-43C2-AABE-D056E8CF7E6C}"/>
                  </a:ext>
                </a:extLst>
              </p:cNvPr>
              <p:cNvGrpSpPr/>
              <p:nvPr/>
            </p:nvGrpSpPr>
            <p:grpSpPr>
              <a:xfrm>
                <a:off x="5795064" y="1155998"/>
                <a:ext cx="4938249" cy="4938249"/>
                <a:chOff x="5210503" y="1099363"/>
                <a:chExt cx="5525814" cy="5525814"/>
              </a:xfrm>
            </p:grpSpPr>
            <p:cxnSp>
              <p:nvCxnSpPr>
                <p:cNvPr id="16" name="직선 연결선 15">
                  <a:extLst>
                    <a:ext uri="{FF2B5EF4-FFF2-40B4-BE49-F238E27FC236}">
                      <a16:creationId xmlns:a16="http://schemas.microsoft.com/office/drawing/2014/main" id="{89DFCA45-2B87-4E91-BA52-BE0ADC2D7BB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5210503" y="3862270"/>
                  <a:ext cx="5525814" cy="0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직선 연결선 16">
                  <a:extLst>
                    <a:ext uri="{FF2B5EF4-FFF2-40B4-BE49-F238E27FC236}">
                      <a16:creationId xmlns:a16="http://schemas.microsoft.com/office/drawing/2014/main" id="{9AE611AD-2F29-4DE4-9563-314FB090419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210503" y="3862270"/>
                  <a:ext cx="5525814" cy="0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8D28B59-7D17-4AE6-87E2-8E51C0DAA467}"/>
                </a:ext>
              </a:extLst>
            </p:cNvPr>
            <p:cNvSpPr txBox="1"/>
            <p:nvPr/>
          </p:nvSpPr>
          <p:spPr>
            <a:xfrm>
              <a:off x="781622" y="3949015"/>
              <a:ext cx="273041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b="1" dirty="0"/>
                <a:t>동적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7E1A713-3EA3-460B-B3C1-027876EA0F53}"/>
                </a:ext>
              </a:extLst>
            </p:cNvPr>
            <p:cNvSpPr txBox="1"/>
            <p:nvPr/>
          </p:nvSpPr>
          <p:spPr>
            <a:xfrm>
              <a:off x="5244888" y="3949015"/>
              <a:ext cx="273043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b="1" dirty="0"/>
                <a:t>정적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93F15FE-1106-4118-A944-0009AA1FAA62}"/>
                </a:ext>
              </a:extLst>
            </p:cNvPr>
            <p:cNvSpPr txBox="1"/>
            <p:nvPr/>
          </p:nvSpPr>
          <p:spPr>
            <a:xfrm>
              <a:off x="2691661" y="1817236"/>
              <a:ext cx="925449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b="1" dirty="0"/>
                <a:t>부드러운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EC72229-385E-4521-9482-73FF40B37CD3}"/>
                </a:ext>
              </a:extLst>
            </p:cNvPr>
            <p:cNvSpPr txBox="1"/>
            <p:nvPr/>
          </p:nvSpPr>
          <p:spPr>
            <a:xfrm>
              <a:off x="2684113" y="6241769"/>
              <a:ext cx="925449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b="1" dirty="0"/>
                <a:t>딱딱한</a:t>
              </a:r>
            </a:p>
          </p:txBody>
        </p:sp>
      </p:grpSp>
      <p:graphicFrame>
        <p:nvGraphicFramePr>
          <p:cNvPr id="30" name="표 29">
            <a:extLst>
              <a:ext uri="{FF2B5EF4-FFF2-40B4-BE49-F238E27FC236}">
                <a16:creationId xmlns:a16="http://schemas.microsoft.com/office/drawing/2014/main" id="{D57A55AE-566C-4C8E-A54E-78C481FF6EB3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3951106"/>
              </p:ext>
            </p:extLst>
          </p:nvPr>
        </p:nvGraphicFramePr>
        <p:xfrm>
          <a:off x="628650" y="2356589"/>
          <a:ext cx="3170646" cy="3065817"/>
        </p:xfrm>
        <a:graphic>
          <a:graphicData uri="http://schemas.openxmlformats.org/drawingml/2006/table">
            <a:tbl>
              <a:tblPr/>
              <a:tblGrid>
                <a:gridCol w="3170646">
                  <a:extLst>
                    <a:ext uri="{9D8B030D-6E8A-4147-A177-3AD203B41FA5}">
                      <a16:colId xmlns:a16="http://schemas.microsoft.com/office/drawing/2014/main" val="2825577889"/>
                    </a:ext>
                  </a:extLst>
                </a:gridCol>
              </a:tblGrid>
              <a:tr h="323057"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</a:rPr>
                        <a:t>핵심 키워드 도출 </a:t>
                      </a:r>
                    </a:p>
                  </a:txBody>
                  <a:tcPr marL="52626" marR="52626" marT="14549" marB="14549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0433091"/>
                  </a:ext>
                </a:extLst>
              </a:tr>
              <a:tr h="2742760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191919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52626" marR="52626" marT="14549" marB="14549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7821960"/>
                  </a:ext>
                </a:extLst>
              </a:tr>
            </a:tbl>
          </a:graphicData>
        </a:graphic>
      </p:graphicFrame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2D96B936-3714-4162-B89D-549A2487446C}"/>
              </a:ext>
            </a:extLst>
          </p:cNvPr>
          <p:cNvCxnSpPr/>
          <p:nvPr userDrawn="1"/>
        </p:nvCxnSpPr>
        <p:spPr>
          <a:xfrm>
            <a:off x="1931281" y="615950"/>
            <a:ext cx="768261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제목 1">
            <a:extLst>
              <a:ext uri="{FF2B5EF4-FFF2-40B4-BE49-F238E27FC236}">
                <a16:creationId xmlns:a16="http://schemas.microsoft.com/office/drawing/2014/main" id="{5A762AA9-0E7E-457F-BE21-4FE645A260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0363" y="699407"/>
            <a:ext cx="8005974" cy="312057"/>
          </a:xfrm>
          <a:prstGeom prst="rect">
            <a:avLst/>
          </a:prstGeom>
        </p:spPr>
        <p:txBody>
          <a:bodyPr anchor="ctr"/>
          <a:lstStyle>
            <a:lvl1pPr algn="l"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6" name="부제목 2">
            <a:extLst>
              <a:ext uri="{FF2B5EF4-FFF2-40B4-BE49-F238E27FC236}">
                <a16:creationId xmlns:a16="http://schemas.microsoft.com/office/drawing/2014/main" id="{C187E3E8-971E-4DA1-A61D-FD4BB91CFD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78808" y="1073153"/>
            <a:ext cx="7917542" cy="31205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1">
                <a:solidFill>
                  <a:srgbClr val="7F7F7F"/>
                </a:solidFill>
              </a:defRPr>
            </a:lvl1pPr>
            <a:lvl2pPr marL="371466" indent="0" algn="ctr">
              <a:buNone/>
              <a:defRPr sz="1625"/>
            </a:lvl2pPr>
            <a:lvl3pPr marL="742931" indent="0" algn="ctr">
              <a:buNone/>
              <a:defRPr sz="1463"/>
            </a:lvl3pPr>
            <a:lvl4pPr marL="1114397" indent="0" algn="ctr">
              <a:buNone/>
              <a:defRPr sz="1300"/>
            </a:lvl4pPr>
            <a:lvl5pPr marL="1485863" indent="0" algn="ctr">
              <a:buNone/>
              <a:defRPr sz="1300"/>
            </a:lvl5pPr>
            <a:lvl6pPr marL="1857329" indent="0" algn="ctr">
              <a:buNone/>
              <a:defRPr sz="1300"/>
            </a:lvl6pPr>
            <a:lvl7pPr marL="2228794" indent="0" algn="ctr">
              <a:buNone/>
              <a:defRPr sz="1300"/>
            </a:lvl7pPr>
            <a:lvl8pPr marL="2600260" indent="0" algn="ctr">
              <a:buNone/>
              <a:defRPr sz="1300"/>
            </a:lvl8pPr>
            <a:lvl9pPr marL="2971726" indent="0" algn="ctr">
              <a:buNone/>
              <a:defRPr sz="13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sp>
        <p:nvSpPr>
          <p:cNvPr id="37" name="텍스트 개체 틀 3">
            <a:extLst>
              <a:ext uri="{FF2B5EF4-FFF2-40B4-BE49-F238E27FC236}">
                <a16:creationId xmlns:a16="http://schemas.microsoft.com/office/drawing/2014/main" id="{4F3A1317-F50C-4A15-A221-6041E60130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85183" y="1384754"/>
            <a:ext cx="7711194" cy="312057"/>
          </a:xfrm>
          <a:prstGeom prst="rect">
            <a:avLst/>
          </a:prstGeom>
        </p:spPr>
        <p:txBody>
          <a:bodyPr anchor="t"/>
          <a:lstStyle>
            <a:lvl1pPr marL="171450" indent="-171450">
              <a:lnSpc>
                <a:spcPct val="100000"/>
              </a:lnSpc>
              <a:spcBef>
                <a:spcPts val="300"/>
              </a:spcBef>
              <a:buClr>
                <a:srgbClr val="2AB9C7"/>
              </a:buClr>
              <a:buSzPct val="100000"/>
              <a:buFont typeface="Calibri" panose="020F0502020204030204" pitchFamily="34" charset="0"/>
              <a:buChar char="•"/>
              <a:defRPr sz="1200">
                <a:solidFill>
                  <a:srgbClr val="595959"/>
                </a:solidFill>
              </a:defRPr>
            </a:lvl1pPr>
            <a:lvl2pPr marL="371466" indent="0">
              <a:buNone/>
              <a:defRPr sz="1138"/>
            </a:lvl2pPr>
            <a:lvl3pPr marL="742931" indent="0">
              <a:buNone/>
              <a:defRPr sz="975"/>
            </a:lvl3pPr>
            <a:lvl4pPr marL="1114397" indent="0">
              <a:buNone/>
              <a:defRPr sz="813"/>
            </a:lvl4pPr>
            <a:lvl5pPr marL="1485863" indent="0">
              <a:buNone/>
              <a:defRPr sz="813"/>
            </a:lvl5pPr>
            <a:lvl6pPr marL="1857329" indent="0">
              <a:buNone/>
              <a:defRPr sz="813"/>
            </a:lvl6pPr>
            <a:lvl7pPr marL="2228794" indent="0">
              <a:buNone/>
              <a:defRPr sz="813"/>
            </a:lvl7pPr>
            <a:lvl8pPr marL="2600260" indent="0">
              <a:buNone/>
              <a:defRPr sz="813"/>
            </a:lvl8pPr>
            <a:lvl9pPr marL="2971726" indent="0">
              <a:buNone/>
              <a:defRPr sz="813"/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26917789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66DBE928-64AD-46F8-9CA5-AB1E47482A55}"/>
              </a:ext>
            </a:extLst>
          </p:cNvPr>
          <p:cNvGrpSpPr/>
          <p:nvPr userDrawn="1"/>
        </p:nvGrpSpPr>
        <p:grpSpPr>
          <a:xfrm>
            <a:off x="5310306" y="2093230"/>
            <a:ext cx="4098341" cy="4066863"/>
            <a:chOff x="6077681" y="1843141"/>
            <a:chExt cx="4736309" cy="4699929"/>
          </a:xfrm>
        </p:grpSpPr>
        <p:pic>
          <p:nvPicPr>
            <p:cNvPr id="7" name="Picture 3">
              <a:extLst>
                <a:ext uri="{FF2B5EF4-FFF2-40B4-BE49-F238E27FC236}">
                  <a16:creationId xmlns:a16="http://schemas.microsoft.com/office/drawing/2014/main" id="{6ADC78C6-56C7-45DC-8B01-BC64712567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12415" t="5347" r="8619" b="5664"/>
            <a:stretch>
              <a:fillRect/>
            </a:stretch>
          </p:blipFill>
          <p:spPr>
            <a:xfrm>
              <a:off x="6401052" y="2101550"/>
              <a:ext cx="4084418" cy="4122010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EF8E6BA-433E-4D3E-B9A4-57C80D846980}"/>
                </a:ext>
              </a:extLst>
            </p:cNvPr>
            <p:cNvSpPr txBox="1"/>
            <p:nvPr/>
          </p:nvSpPr>
          <p:spPr>
            <a:xfrm>
              <a:off x="6077681" y="3949015"/>
              <a:ext cx="273040" cy="47851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/>
                <a:t>동적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C3B915C-BDAE-4EF2-9C38-E703CFBDE48F}"/>
                </a:ext>
              </a:extLst>
            </p:cNvPr>
            <p:cNvSpPr txBox="1"/>
            <p:nvPr/>
          </p:nvSpPr>
          <p:spPr>
            <a:xfrm>
              <a:off x="10540947" y="3949015"/>
              <a:ext cx="273043" cy="47851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/>
                <a:t>정적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27A6F3B-DB43-4F4F-A6B6-90719998FF52}"/>
                </a:ext>
              </a:extLst>
            </p:cNvPr>
            <p:cNvSpPr txBox="1"/>
            <p:nvPr/>
          </p:nvSpPr>
          <p:spPr>
            <a:xfrm>
              <a:off x="7987720" y="1843141"/>
              <a:ext cx="925448" cy="28711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/>
                <a:t>부드러운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52E223B-6EBB-4BBD-B92D-2B8394DF539C}"/>
                </a:ext>
              </a:extLst>
            </p:cNvPr>
            <p:cNvSpPr txBox="1"/>
            <p:nvPr/>
          </p:nvSpPr>
          <p:spPr>
            <a:xfrm>
              <a:off x="7980171" y="6255959"/>
              <a:ext cx="925448" cy="28711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/>
                <a:t>딱딱한</a:t>
              </a: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CC4891C6-716B-42B4-9198-C050415DFA1C}"/>
              </a:ext>
            </a:extLst>
          </p:cNvPr>
          <p:cNvGrpSpPr/>
          <p:nvPr userDrawn="1"/>
        </p:nvGrpSpPr>
        <p:grpSpPr>
          <a:xfrm>
            <a:off x="665388" y="2121697"/>
            <a:ext cx="4098343" cy="4033700"/>
            <a:chOff x="781622" y="1873583"/>
            <a:chExt cx="4736309" cy="4661604"/>
          </a:xfrm>
        </p:grpSpPr>
        <p:pic>
          <p:nvPicPr>
            <p:cNvPr id="15" name="Picture 1">
              <a:extLst>
                <a:ext uri="{FF2B5EF4-FFF2-40B4-BE49-F238E27FC236}">
                  <a16:creationId xmlns:a16="http://schemas.microsoft.com/office/drawing/2014/main" id="{88097934-CD2D-41FF-969A-55F0C60605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1163" t="9745" r="9269" b="7878"/>
            <a:stretch/>
          </p:blipFill>
          <p:spPr>
            <a:xfrm>
              <a:off x="1074539" y="2155171"/>
              <a:ext cx="4088854" cy="4122009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13AD478-AEE9-4CF4-836F-B93C22E5DFC9}"/>
                </a:ext>
              </a:extLst>
            </p:cNvPr>
            <p:cNvSpPr txBox="1"/>
            <p:nvPr/>
          </p:nvSpPr>
          <p:spPr>
            <a:xfrm>
              <a:off x="781622" y="3949015"/>
              <a:ext cx="273042" cy="47851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/>
                <a:t>동적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6D0F7D0-7622-4B40-A47B-85FEAD381162}"/>
                </a:ext>
              </a:extLst>
            </p:cNvPr>
            <p:cNvSpPr txBox="1"/>
            <p:nvPr/>
          </p:nvSpPr>
          <p:spPr>
            <a:xfrm>
              <a:off x="5244888" y="3949015"/>
              <a:ext cx="273043" cy="47851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/>
                <a:t>정적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C8DB4BC-71BF-49C6-BA6D-9FCB7E652A1C}"/>
                </a:ext>
              </a:extLst>
            </p:cNvPr>
            <p:cNvSpPr txBox="1"/>
            <p:nvPr/>
          </p:nvSpPr>
          <p:spPr>
            <a:xfrm>
              <a:off x="2691660" y="1873583"/>
              <a:ext cx="925450" cy="28711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/>
                <a:t>부드러운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3A3A1E2-12F1-4C14-847C-8893CE8718B8}"/>
                </a:ext>
              </a:extLst>
            </p:cNvPr>
            <p:cNvSpPr txBox="1"/>
            <p:nvPr/>
          </p:nvSpPr>
          <p:spPr>
            <a:xfrm>
              <a:off x="2684111" y="6248076"/>
              <a:ext cx="925450" cy="28711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/>
                <a:t>딱딱한</a:t>
              </a: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8C2F08BD-4D08-4B31-9E2D-B422A59047A0}"/>
                </a:ext>
              </a:extLst>
            </p:cNvPr>
            <p:cNvSpPr/>
            <p:nvPr/>
          </p:nvSpPr>
          <p:spPr>
            <a:xfrm>
              <a:off x="3659891" y="6203734"/>
              <a:ext cx="1529520" cy="1247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F797E48C-4CC6-416A-BCB7-7EA07E31955C}"/>
              </a:ext>
            </a:extLst>
          </p:cNvPr>
          <p:cNvCxnSpPr/>
          <p:nvPr userDrawn="1"/>
        </p:nvCxnSpPr>
        <p:spPr>
          <a:xfrm>
            <a:off x="1931281" y="615950"/>
            <a:ext cx="768261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제목 1">
            <a:extLst>
              <a:ext uri="{FF2B5EF4-FFF2-40B4-BE49-F238E27FC236}">
                <a16:creationId xmlns:a16="http://schemas.microsoft.com/office/drawing/2014/main" id="{0E897470-9F55-4A1B-A5CF-7B1BC6F800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0363" y="699407"/>
            <a:ext cx="8005974" cy="312057"/>
          </a:xfrm>
          <a:prstGeom prst="rect">
            <a:avLst/>
          </a:prstGeom>
        </p:spPr>
        <p:txBody>
          <a:bodyPr anchor="ctr"/>
          <a:lstStyle>
            <a:lvl1pPr algn="l"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8" name="부제목 2">
            <a:extLst>
              <a:ext uri="{FF2B5EF4-FFF2-40B4-BE49-F238E27FC236}">
                <a16:creationId xmlns:a16="http://schemas.microsoft.com/office/drawing/2014/main" id="{BC4DD07F-2FD0-4D7B-A271-FD4E73FDF6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78808" y="1073153"/>
            <a:ext cx="7917542" cy="31205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1">
                <a:solidFill>
                  <a:srgbClr val="7F7F7F"/>
                </a:solidFill>
              </a:defRPr>
            </a:lvl1pPr>
            <a:lvl2pPr marL="371466" indent="0" algn="ctr">
              <a:buNone/>
              <a:defRPr sz="1625"/>
            </a:lvl2pPr>
            <a:lvl3pPr marL="742931" indent="0" algn="ctr">
              <a:buNone/>
              <a:defRPr sz="1463"/>
            </a:lvl3pPr>
            <a:lvl4pPr marL="1114397" indent="0" algn="ctr">
              <a:buNone/>
              <a:defRPr sz="1300"/>
            </a:lvl4pPr>
            <a:lvl5pPr marL="1485863" indent="0" algn="ctr">
              <a:buNone/>
              <a:defRPr sz="1300"/>
            </a:lvl5pPr>
            <a:lvl6pPr marL="1857329" indent="0" algn="ctr">
              <a:buNone/>
              <a:defRPr sz="1300"/>
            </a:lvl6pPr>
            <a:lvl7pPr marL="2228794" indent="0" algn="ctr">
              <a:buNone/>
              <a:defRPr sz="1300"/>
            </a:lvl7pPr>
            <a:lvl8pPr marL="2600260" indent="0" algn="ctr">
              <a:buNone/>
              <a:defRPr sz="1300"/>
            </a:lvl8pPr>
            <a:lvl9pPr marL="2971726" indent="0" algn="ctr">
              <a:buNone/>
              <a:defRPr sz="13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sp>
        <p:nvSpPr>
          <p:cNvPr id="39" name="텍스트 개체 틀 3">
            <a:extLst>
              <a:ext uri="{FF2B5EF4-FFF2-40B4-BE49-F238E27FC236}">
                <a16:creationId xmlns:a16="http://schemas.microsoft.com/office/drawing/2014/main" id="{67A3D43B-6007-4863-A192-48AEF4D708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85183" y="1384754"/>
            <a:ext cx="7711194" cy="312057"/>
          </a:xfrm>
          <a:prstGeom prst="rect">
            <a:avLst/>
          </a:prstGeom>
        </p:spPr>
        <p:txBody>
          <a:bodyPr anchor="t"/>
          <a:lstStyle>
            <a:lvl1pPr marL="171450" indent="-171450">
              <a:lnSpc>
                <a:spcPct val="100000"/>
              </a:lnSpc>
              <a:spcBef>
                <a:spcPts val="300"/>
              </a:spcBef>
              <a:buClr>
                <a:srgbClr val="2AB9C7"/>
              </a:buClr>
              <a:buSzPct val="100000"/>
              <a:buFont typeface="Calibri" panose="020F0502020204030204" pitchFamily="34" charset="0"/>
              <a:buChar char="•"/>
              <a:defRPr sz="1200">
                <a:solidFill>
                  <a:srgbClr val="595959"/>
                </a:solidFill>
              </a:defRPr>
            </a:lvl1pPr>
            <a:lvl2pPr marL="371466" indent="0">
              <a:buNone/>
              <a:defRPr sz="1138"/>
            </a:lvl2pPr>
            <a:lvl3pPr marL="742931" indent="0">
              <a:buNone/>
              <a:defRPr sz="975"/>
            </a:lvl3pPr>
            <a:lvl4pPr marL="1114397" indent="0">
              <a:buNone/>
              <a:defRPr sz="813"/>
            </a:lvl4pPr>
            <a:lvl5pPr marL="1485863" indent="0">
              <a:buNone/>
              <a:defRPr sz="813"/>
            </a:lvl5pPr>
            <a:lvl6pPr marL="1857329" indent="0">
              <a:buNone/>
              <a:defRPr sz="813"/>
            </a:lvl6pPr>
            <a:lvl7pPr marL="2228794" indent="0">
              <a:buNone/>
              <a:defRPr sz="813"/>
            </a:lvl7pPr>
            <a:lvl8pPr marL="2600260" indent="0">
              <a:buNone/>
              <a:defRPr sz="813"/>
            </a:lvl8pPr>
            <a:lvl9pPr marL="2971726" indent="0">
              <a:buNone/>
              <a:defRPr sz="813"/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25027272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D6CEC07C-B71B-437E-B22D-5CE7FBA9E6A0}"/>
              </a:ext>
            </a:extLst>
          </p:cNvPr>
          <p:cNvGrpSpPr/>
          <p:nvPr userDrawn="1"/>
        </p:nvGrpSpPr>
        <p:grpSpPr>
          <a:xfrm>
            <a:off x="643915" y="2109105"/>
            <a:ext cx="4090389" cy="4027000"/>
            <a:chOff x="781622" y="1877252"/>
            <a:chExt cx="4736309" cy="4662910"/>
          </a:xfrm>
        </p:grpSpPr>
        <p:pic>
          <p:nvPicPr>
            <p:cNvPr id="7" name="Picture 5">
              <a:extLst>
                <a:ext uri="{FF2B5EF4-FFF2-40B4-BE49-F238E27FC236}">
                  <a16:creationId xmlns:a16="http://schemas.microsoft.com/office/drawing/2014/main" id="{64980539-C47E-48E1-95E9-151EAAF220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10307" t="8157" r="7822" b="8120"/>
            <a:stretch>
              <a:fillRect/>
            </a:stretch>
          </p:blipFill>
          <p:spPr>
            <a:xfrm>
              <a:off x="1095829" y="2148848"/>
              <a:ext cx="4093582" cy="4097854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84AC1EA-C3C8-4492-862C-47BB306532EF}"/>
                </a:ext>
              </a:extLst>
            </p:cNvPr>
            <p:cNvSpPr txBox="1"/>
            <p:nvPr/>
          </p:nvSpPr>
          <p:spPr>
            <a:xfrm>
              <a:off x="781622" y="3949015"/>
              <a:ext cx="273041" cy="48681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/>
                <a:t>동적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B0F3DCB-76B9-49A0-8A88-AD08D9CA9DEF}"/>
                </a:ext>
              </a:extLst>
            </p:cNvPr>
            <p:cNvSpPr txBox="1"/>
            <p:nvPr/>
          </p:nvSpPr>
          <p:spPr>
            <a:xfrm>
              <a:off x="5244889" y="3949015"/>
              <a:ext cx="273042" cy="48681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/>
                <a:t>정적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E9FCC82-558E-4DF4-9D5C-F0C44F5F54F5}"/>
                </a:ext>
              </a:extLst>
            </p:cNvPr>
            <p:cNvSpPr txBox="1"/>
            <p:nvPr/>
          </p:nvSpPr>
          <p:spPr>
            <a:xfrm>
              <a:off x="2691659" y="1877252"/>
              <a:ext cx="925449" cy="29208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/>
                <a:t>부드러운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D2C8906-0B79-496E-B1FE-DAA224855938}"/>
                </a:ext>
              </a:extLst>
            </p:cNvPr>
            <p:cNvSpPr txBox="1"/>
            <p:nvPr/>
          </p:nvSpPr>
          <p:spPr>
            <a:xfrm>
              <a:off x="2684112" y="6248076"/>
              <a:ext cx="925449" cy="29208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/>
                <a:t>딱딱한</a:t>
              </a:r>
            </a:p>
          </p:txBody>
        </p:sp>
      </p:grp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28597413-5FF0-4652-85F6-A36E90EBECB2}"/>
              </a:ext>
            </a:extLst>
          </p:cNvPr>
          <p:cNvCxnSpPr/>
          <p:nvPr userDrawn="1"/>
        </p:nvCxnSpPr>
        <p:spPr>
          <a:xfrm>
            <a:off x="1931281" y="615950"/>
            <a:ext cx="768261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0" name="표 29">
            <a:extLst>
              <a:ext uri="{FF2B5EF4-FFF2-40B4-BE49-F238E27FC236}">
                <a16:creationId xmlns:a16="http://schemas.microsoft.com/office/drawing/2014/main" id="{C7B48C8B-B565-4C66-AFB5-C6069B309525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691605115"/>
              </p:ext>
            </p:extLst>
          </p:nvPr>
        </p:nvGraphicFramePr>
        <p:xfrm>
          <a:off x="4953000" y="2361358"/>
          <a:ext cx="4202678" cy="3538989"/>
        </p:xfrm>
        <a:graphic>
          <a:graphicData uri="http://schemas.openxmlformats.org/drawingml/2006/table">
            <a:tbl>
              <a:tblPr/>
              <a:tblGrid>
                <a:gridCol w="4202678">
                  <a:extLst>
                    <a:ext uri="{9D8B030D-6E8A-4147-A177-3AD203B41FA5}">
                      <a16:colId xmlns:a16="http://schemas.microsoft.com/office/drawing/2014/main" val="2825577889"/>
                    </a:ext>
                  </a:extLst>
                </a:gridCol>
              </a:tblGrid>
              <a:tr h="372916"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</a:rPr>
                        <a:t>매트리스 분석에 따른 방향 정리</a:t>
                      </a:r>
                    </a:p>
                  </a:txBody>
                  <a:tcPr marL="52626" marR="52626" marT="14549" marB="14549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0433091"/>
                  </a:ext>
                </a:extLst>
              </a:tr>
              <a:tr h="3166073"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0" kern="0" spc="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52626" marR="52626" marT="14549" marB="14549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7821960"/>
                  </a:ext>
                </a:extLst>
              </a:tr>
            </a:tbl>
          </a:graphicData>
        </a:graphic>
      </p:graphicFrame>
      <p:sp>
        <p:nvSpPr>
          <p:cNvPr id="31" name="제목 1">
            <a:extLst>
              <a:ext uri="{FF2B5EF4-FFF2-40B4-BE49-F238E27FC236}">
                <a16:creationId xmlns:a16="http://schemas.microsoft.com/office/drawing/2014/main" id="{989DBE4B-92E8-4602-869F-B5E70D3072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0363" y="699407"/>
            <a:ext cx="8005974" cy="312057"/>
          </a:xfrm>
          <a:prstGeom prst="rect">
            <a:avLst/>
          </a:prstGeom>
        </p:spPr>
        <p:txBody>
          <a:bodyPr anchor="ctr"/>
          <a:lstStyle>
            <a:lvl1pPr algn="l"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2" name="부제목 2">
            <a:extLst>
              <a:ext uri="{FF2B5EF4-FFF2-40B4-BE49-F238E27FC236}">
                <a16:creationId xmlns:a16="http://schemas.microsoft.com/office/drawing/2014/main" id="{CB502B4F-9192-4816-9F35-24FE758453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78808" y="1073153"/>
            <a:ext cx="7917542" cy="31205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1">
                <a:solidFill>
                  <a:srgbClr val="7F7F7F"/>
                </a:solidFill>
              </a:defRPr>
            </a:lvl1pPr>
            <a:lvl2pPr marL="371466" indent="0" algn="ctr">
              <a:buNone/>
              <a:defRPr sz="1625"/>
            </a:lvl2pPr>
            <a:lvl3pPr marL="742931" indent="0" algn="ctr">
              <a:buNone/>
              <a:defRPr sz="1463"/>
            </a:lvl3pPr>
            <a:lvl4pPr marL="1114397" indent="0" algn="ctr">
              <a:buNone/>
              <a:defRPr sz="1300"/>
            </a:lvl4pPr>
            <a:lvl5pPr marL="1485863" indent="0" algn="ctr">
              <a:buNone/>
              <a:defRPr sz="1300"/>
            </a:lvl5pPr>
            <a:lvl6pPr marL="1857329" indent="0" algn="ctr">
              <a:buNone/>
              <a:defRPr sz="1300"/>
            </a:lvl6pPr>
            <a:lvl7pPr marL="2228794" indent="0" algn="ctr">
              <a:buNone/>
              <a:defRPr sz="1300"/>
            </a:lvl7pPr>
            <a:lvl8pPr marL="2600260" indent="0" algn="ctr">
              <a:buNone/>
              <a:defRPr sz="1300"/>
            </a:lvl8pPr>
            <a:lvl9pPr marL="2971726" indent="0" algn="ctr">
              <a:buNone/>
              <a:defRPr sz="13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sp>
        <p:nvSpPr>
          <p:cNvPr id="33" name="텍스트 개체 틀 3">
            <a:extLst>
              <a:ext uri="{FF2B5EF4-FFF2-40B4-BE49-F238E27FC236}">
                <a16:creationId xmlns:a16="http://schemas.microsoft.com/office/drawing/2014/main" id="{4A8C2975-461E-4413-A543-7892B354EA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85183" y="1384754"/>
            <a:ext cx="7711194" cy="312057"/>
          </a:xfrm>
          <a:prstGeom prst="rect">
            <a:avLst/>
          </a:prstGeom>
        </p:spPr>
        <p:txBody>
          <a:bodyPr anchor="t"/>
          <a:lstStyle>
            <a:lvl1pPr marL="171450" indent="-171450">
              <a:lnSpc>
                <a:spcPct val="100000"/>
              </a:lnSpc>
              <a:spcBef>
                <a:spcPts val="300"/>
              </a:spcBef>
              <a:buClr>
                <a:srgbClr val="2AB9C7"/>
              </a:buClr>
              <a:buSzPct val="100000"/>
              <a:buFont typeface="Calibri" panose="020F0502020204030204" pitchFamily="34" charset="0"/>
              <a:buChar char="•"/>
              <a:defRPr sz="1200">
                <a:solidFill>
                  <a:srgbClr val="595959"/>
                </a:solidFill>
              </a:defRPr>
            </a:lvl1pPr>
            <a:lvl2pPr marL="371466" indent="0">
              <a:buNone/>
              <a:defRPr sz="1138"/>
            </a:lvl2pPr>
            <a:lvl3pPr marL="742931" indent="0">
              <a:buNone/>
              <a:defRPr sz="975"/>
            </a:lvl3pPr>
            <a:lvl4pPr marL="1114397" indent="0">
              <a:buNone/>
              <a:defRPr sz="813"/>
            </a:lvl4pPr>
            <a:lvl5pPr marL="1485863" indent="0">
              <a:buNone/>
              <a:defRPr sz="813"/>
            </a:lvl5pPr>
            <a:lvl6pPr marL="1857329" indent="0">
              <a:buNone/>
              <a:defRPr sz="813"/>
            </a:lvl6pPr>
            <a:lvl7pPr marL="2228794" indent="0">
              <a:buNone/>
              <a:defRPr sz="813"/>
            </a:lvl7pPr>
            <a:lvl8pPr marL="2600260" indent="0">
              <a:buNone/>
              <a:defRPr sz="813"/>
            </a:lvl8pPr>
            <a:lvl9pPr marL="2971726" indent="0">
              <a:buNone/>
              <a:defRPr sz="813"/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36725210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제목 1">
            <a:extLst>
              <a:ext uri="{FF2B5EF4-FFF2-40B4-BE49-F238E27FC236}">
                <a16:creationId xmlns:a16="http://schemas.microsoft.com/office/drawing/2014/main" id="{44AD2A88-90B8-419C-9505-664AB6980F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0363" y="699407"/>
            <a:ext cx="8005974" cy="312057"/>
          </a:xfrm>
          <a:prstGeom prst="rect">
            <a:avLst/>
          </a:prstGeom>
        </p:spPr>
        <p:txBody>
          <a:bodyPr anchor="ctr"/>
          <a:lstStyle>
            <a:lvl1pPr algn="l"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25" name="부제목 2">
            <a:extLst>
              <a:ext uri="{FF2B5EF4-FFF2-40B4-BE49-F238E27FC236}">
                <a16:creationId xmlns:a16="http://schemas.microsoft.com/office/drawing/2014/main" id="{C1D149F3-A7C5-4253-96D7-08412510ED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78808" y="1073153"/>
            <a:ext cx="7917542" cy="31205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1">
                <a:solidFill>
                  <a:srgbClr val="7F7F7F"/>
                </a:solidFill>
              </a:defRPr>
            </a:lvl1pPr>
            <a:lvl2pPr marL="371466" indent="0" algn="ctr">
              <a:buNone/>
              <a:defRPr sz="1625"/>
            </a:lvl2pPr>
            <a:lvl3pPr marL="742931" indent="0" algn="ctr">
              <a:buNone/>
              <a:defRPr sz="1463"/>
            </a:lvl3pPr>
            <a:lvl4pPr marL="1114397" indent="0" algn="ctr">
              <a:buNone/>
              <a:defRPr sz="1300"/>
            </a:lvl4pPr>
            <a:lvl5pPr marL="1485863" indent="0" algn="ctr">
              <a:buNone/>
              <a:defRPr sz="1300"/>
            </a:lvl5pPr>
            <a:lvl6pPr marL="1857329" indent="0" algn="ctr">
              <a:buNone/>
              <a:defRPr sz="1300"/>
            </a:lvl6pPr>
            <a:lvl7pPr marL="2228794" indent="0" algn="ctr">
              <a:buNone/>
              <a:defRPr sz="1300"/>
            </a:lvl7pPr>
            <a:lvl8pPr marL="2600260" indent="0" algn="ctr">
              <a:buNone/>
              <a:defRPr sz="1300"/>
            </a:lvl8pPr>
            <a:lvl9pPr marL="2971726" indent="0" algn="ctr">
              <a:buNone/>
              <a:defRPr sz="13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sp>
        <p:nvSpPr>
          <p:cNvPr id="26" name="텍스트 개체 틀 3">
            <a:extLst>
              <a:ext uri="{FF2B5EF4-FFF2-40B4-BE49-F238E27FC236}">
                <a16:creationId xmlns:a16="http://schemas.microsoft.com/office/drawing/2014/main" id="{47B36837-A7E7-4B1B-8353-E479033DC3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85183" y="1384754"/>
            <a:ext cx="7711194" cy="312057"/>
          </a:xfrm>
          <a:prstGeom prst="rect">
            <a:avLst/>
          </a:prstGeom>
        </p:spPr>
        <p:txBody>
          <a:bodyPr anchor="t"/>
          <a:lstStyle>
            <a:lvl1pPr marL="171450" indent="-171450">
              <a:lnSpc>
                <a:spcPct val="100000"/>
              </a:lnSpc>
              <a:spcBef>
                <a:spcPts val="300"/>
              </a:spcBef>
              <a:buClr>
                <a:srgbClr val="2AB9C7"/>
              </a:buClr>
              <a:buSzPct val="100000"/>
              <a:buFont typeface="Calibri" panose="020F0502020204030204" pitchFamily="34" charset="0"/>
              <a:buChar char="•"/>
              <a:defRPr sz="1200">
                <a:solidFill>
                  <a:srgbClr val="595959"/>
                </a:solidFill>
              </a:defRPr>
            </a:lvl1pPr>
            <a:lvl2pPr marL="371466" indent="0">
              <a:buNone/>
              <a:defRPr sz="1138"/>
            </a:lvl2pPr>
            <a:lvl3pPr marL="742931" indent="0">
              <a:buNone/>
              <a:defRPr sz="975"/>
            </a:lvl3pPr>
            <a:lvl4pPr marL="1114397" indent="0">
              <a:buNone/>
              <a:defRPr sz="813"/>
            </a:lvl4pPr>
            <a:lvl5pPr marL="1485863" indent="0">
              <a:buNone/>
              <a:defRPr sz="813"/>
            </a:lvl5pPr>
            <a:lvl6pPr marL="1857329" indent="0">
              <a:buNone/>
              <a:defRPr sz="813"/>
            </a:lvl6pPr>
            <a:lvl7pPr marL="2228794" indent="0">
              <a:buNone/>
              <a:defRPr sz="813"/>
            </a:lvl7pPr>
            <a:lvl8pPr marL="2600260" indent="0">
              <a:buNone/>
              <a:defRPr sz="813"/>
            </a:lvl8pPr>
            <a:lvl9pPr marL="2971726" indent="0">
              <a:buNone/>
              <a:defRPr sz="813"/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40098759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제목 1">
            <a:extLst>
              <a:ext uri="{FF2B5EF4-FFF2-40B4-BE49-F238E27FC236}">
                <a16:creationId xmlns:a16="http://schemas.microsoft.com/office/drawing/2014/main" id="{1BC95A47-A83F-4DBE-A274-615E878CAA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0363" y="699407"/>
            <a:ext cx="8005974" cy="312057"/>
          </a:xfrm>
          <a:prstGeom prst="rect">
            <a:avLst/>
          </a:prstGeom>
        </p:spPr>
        <p:txBody>
          <a:bodyPr anchor="ctr"/>
          <a:lstStyle>
            <a:lvl1pPr algn="l"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8" name="부제목 2">
            <a:extLst>
              <a:ext uri="{FF2B5EF4-FFF2-40B4-BE49-F238E27FC236}">
                <a16:creationId xmlns:a16="http://schemas.microsoft.com/office/drawing/2014/main" id="{94D8CBAB-8692-40EB-BCBA-CD9980FD9D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78808" y="1073153"/>
            <a:ext cx="7917542" cy="31205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1">
                <a:solidFill>
                  <a:srgbClr val="7F7F7F"/>
                </a:solidFill>
              </a:defRPr>
            </a:lvl1pPr>
            <a:lvl2pPr marL="371466" indent="0" algn="ctr">
              <a:buNone/>
              <a:defRPr sz="1625"/>
            </a:lvl2pPr>
            <a:lvl3pPr marL="742931" indent="0" algn="ctr">
              <a:buNone/>
              <a:defRPr sz="1463"/>
            </a:lvl3pPr>
            <a:lvl4pPr marL="1114397" indent="0" algn="ctr">
              <a:buNone/>
              <a:defRPr sz="1300"/>
            </a:lvl4pPr>
            <a:lvl5pPr marL="1485863" indent="0" algn="ctr">
              <a:buNone/>
              <a:defRPr sz="1300"/>
            </a:lvl5pPr>
            <a:lvl6pPr marL="1857329" indent="0" algn="ctr">
              <a:buNone/>
              <a:defRPr sz="1300"/>
            </a:lvl6pPr>
            <a:lvl7pPr marL="2228794" indent="0" algn="ctr">
              <a:buNone/>
              <a:defRPr sz="1300"/>
            </a:lvl7pPr>
            <a:lvl8pPr marL="2600260" indent="0" algn="ctr">
              <a:buNone/>
              <a:defRPr sz="1300"/>
            </a:lvl8pPr>
            <a:lvl9pPr marL="2971726" indent="0" algn="ctr">
              <a:buNone/>
              <a:defRPr sz="13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sp>
        <p:nvSpPr>
          <p:cNvPr id="19" name="텍스트 개체 틀 3">
            <a:extLst>
              <a:ext uri="{FF2B5EF4-FFF2-40B4-BE49-F238E27FC236}">
                <a16:creationId xmlns:a16="http://schemas.microsoft.com/office/drawing/2014/main" id="{783416B6-0438-4B83-B07C-5F03FF18BD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85183" y="1384754"/>
            <a:ext cx="7711194" cy="312057"/>
          </a:xfrm>
          <a:prstGeom prst="rect">
            <a:avLst/>
          </a:prstGeom>
        </p:spPr>
        <p:txBody>
          <a:bodyPr anchor="t"/>
          <a:lstStyle>
            <a:lvl1pPr marL="171450" indent="-171450">
              <a:lnSpc>
                <a:spcPct val="100000"/>
              </a:lnSpc>
              <a:spcBef>
                <a:spcPts val="300"/>
              </a:spcBef>
              <a:buClr>
                <a:srgbClr val="2AB9C7"/>
              </a:buClr>
              <a:buSzPct val="100000"/>
              <a:buFont typeface="Calibri" panose="020F0502020204030204" pitchFamily="34" charset="0"/>
              <a:buChar char="•"/>
              <a:defRPr sz="1200">
                <a:solidFill>
                  <a:srgbClr val="595959"/>
                </a:solidFill>
              </a:defRPr>
            </a:lvl1pPr>
            <a:lvl2pPr marL="371466" indent="0">
              <a:buNone/>
              <a:defRPr sz="1138"/>
            </a:lvl2pPr>
            <a:lvl3pPr marL="742931" indent="0">
              <a:buNone/>
              <a:defRPr sz="975"/>
            </a:lvl3pPr>
            <a:lvl4pPr marL="1114397" indent="0">
              <a:buNone/>
              <a:defRPr sz="813"/>
            </a:lvl4pPr>
            <a:lvl5pPr marL="1485863" indent="0">
              <a:buNone/>
              <a:defRPr sz="813"/>
            </a:lvl5pPr>
            <a:lvl6pPr marL="1857329" indent="0">
              <a:buNone/>
              <a:defRPr sz="813"/>
            </a:lvl6pPr>
            <a:lvl7pPr marL="2228794" indent="0">
              <a:buNone/>
              <a:defRPr sz="813"/>
            </a:lvl7pPr>
            <a:lvl8pPr marL="2600260" indent="0">
              <a:buNone/>
              <a:defRPr sz="813"/>
            </a:lvl8pPr>
            <a:lvl9pPr marL="2971726" indent="0">
              <a:buNone/>
              <a:defRPr sz="813"/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21094195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478B75B-C8ED-4E3F-9C76-99C2B52AAFC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1038" y="6356353"/>
            <a:ext cx="2228850" cy="365125"/>
          </a:xfrm>
          <a:prstGeom prst="rect">
            <a:avLst/>
          </a:prstGeom>
        </p:spPr>
        <p:txBody>
          <a:bodyPr/>
          <a:lstStyle/>
          <a:p>
            <a:fld id="{305352ED-F847-431A-9C4E-9984B483267A}" type="datetimeFigureOut">
              <a:rPr lang="ko-KR" altLang="en-US" smtClean="0"/>
              <a:t>2021. 9. 13.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EC99171-0125-4E79-9D07-71189E3D85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81363" y="6356353"/>
            <a:ext cx="3343275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1350EC5-6757-4F9F-B155-19E66553B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96113" y="6356353"/>
            <a:ext cx="2228850" cy="365125"/>
          </a:xfrm>
          <a:prstGeom prst="rect">
            <a:avLst/>
          </a:prstGeom>
        </p:spPr>
        <p:txBody>
          <a:bodyPr/>
          <a:lstStyle/>
          <a:p>
            <a:fld id="{418EBCF5-7C0D-4452-BD99-4798E1600F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77783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754548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>
            <a:extLst>
              <a:ext uri="{FF2B5EF4-FFF2-40B4-BE49-F238E27FC236}">
                <a16:creationId xmlns:a16="http://schemas.microsoft.com/office/drawing/2014/main" id="{032AF6CA-BB0C-4584-B69B-7414B61D7ED5}"/>
              </a:ext>
            </a:extLst>
          </p:cNvPr>
          <p:cNvSpPr/>
          <p:nvPr userDrawn="1"/>
        </p:nvSpPr>
        <p:spPr>
          <a:xfrm>
            <a:off x="114300" y="342900"/>
            <a:ext cx="9671050" cy="660400"/>
          </a:xfrm>
          <a:prstGeom prst="rect">
            <a:avLst/>
          </a:prstGeom>
          <a:solidFill>
            <a:srgbClr val="2AB9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592985A-7FB7-4237-B760-70A1F976B1B1}"/>
              </a:ext>
            </a:extLst>
          </p:cNvPr>
          <p:cNvSpPr/>
          <p:nvPr userDrawn="1"/>
        </p:nvSpPr>
        <p:spPr>
          <a:xfrm>
            <a:off x="120288" y="342900"/>
            <a:ext cx="9672501" cy="612756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D866D0E-CF57-4F6A-8159-9C9CA316338F}"/>
              </a:ext>
            </a:extLst>
          </p:cNvPr>
          <p:cNvSpPr txBox="1"/>
          <p:nvPr userDrawn="1"/>
        </p:nvSpPr>
        <p:spPr>
          <a:xfrm>
            <a:off x="8328696" y="6535780"/>
            <a:ext cx="1539204" cy="2174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13" dirty="0" err="1">
                <a:latin typeface="+mn-ea"/>
              </a:rPr>
              <a:t>안양이젠아카데미컴퓨터학원</a:t>
            </a:r>
            <a:endParaRPr lang="ko-KR" altLang="en-US" sz="813" dirty="0">
              <a:latin typeface="+mn-ea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C8A216A-DB05-4113-A551-C9EECE87775A}"/>
              </a:ext>
            </a:extLst>
          </p:cNvPr>
          <p:cNvSpPr txBox="1"/>
          <p:nvPr userDrawn="1"/>
        </p:nvSpPr>
        <p:spPr>
          <a:xfrm>
            <a:off x="8223129" y="66662"/>
            <a:ext cx="1569660" cy="2174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13" dirty="0">
                <a:latin typeface="+mn-ea"/>
              </a:rPr>
              <a:t>NCS</a:t>
            </a:r>
            <a:r>
              <a:rPr lang="ko-KR" altLang="en-US" sz="813" dirty="0">
                <a:latin typeface="+mn-ea"/>
              </a:rPr>
              <a:t>능력단위평가 결과물제출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B4062C9-EA74-4C9D-8D11-5896FE1A0D3F}"/>
              </a:ext>
            </a:extLst>
          </p:cNvPr>
          <p:cNvSpPr txBox="1"/>
          <p:nvPr userDrawn="1"/>
        </p:nvSpPr>
        <p:spPr>
          <a:xfrm>
            <a:off x="120288" y="342900"/>
            <a:ext cx="609599" cy="27699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+mn-ea"/>
              </a:rPr>
              <a:t>문항</a:t>
            </a:r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1</a:t>
            </a:r>
            <a:endParaRPr lang="ko-KR" altLang="en-US" sz="12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8663070-37B4-457D-86E3-E7AEF4B60022}"/>
              </a:ext>
            </a:extLst>
          </p:cNvPr>
          <p:cNvSpPr txBox="1"/>
          <p:nvPr userDrawn="1"/>
        </p:nvSpPr>
        <p:spPr>
          <a:xfrm>
            <a:off x="729887" y="342900"/>
            <a:ext cx="1104657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ko-KR" altLang="en-US" sz="1200" dirty="0">
              <a:latin typeface="+mn-e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343EC77-088F-46CA-B921-A6A881C99431}"/>
              </a:ext>
            </a:extLst>
          </p:cNvPr>
          <p:cNvSpPr txBox="1"/>
          <p:nvPr userDrawn="1"/>
        </p:nvSpPr>
        <p:spPr>
          <a:xfrm>
            <a:off x="729887" y="342900"/>
            <a:ext cx="1104657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>
                <a:latin typeface="+mn-ea"/>
              </a:rPr>
              <a:t>박다예</a:t>
            </a:r>
            <a:endParaRPr lang="en-US" altLang="ko-KR" sz="1200" dirty="0">
              <a:latin typeface="+mn-ea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28BF5B1-2F65-4A78-A63B-6DA6254FFBCC}"/>
              </a:ext>
            </a:extLst>
          </p:cNvPr>
          <p:cNvSpPr txBox="1"/>
          <p:nvPr userDrawn="1"/>
        </p:nvSpPr>
        <p:spPr>
          <a:xfrm>
            <a:off x="8586289" y="397245"/>
            <a:ext cx="1080589" cy="1786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F00F4FF4-545F-4154-8034-CC9390C6ACB8}" type="slidenum">
              <a:rPr lang="ko-KR" altLang="en-US" sz="1100" smtClean="0">
                <a:solidFill>
                  <a:schemeClr val="bg1">
                    <a:lumMod val="95000"/>
                  </a:schemeClr>
                </a:solidFill>
              </a:rPr>
              <a:t>‹#›</a:t>
            </a:fld>
            <a:endParaRPr lang="ko-KR" altLang="en-US" sz="12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1A2114F2-05F7-4B27-ABE2-802B5F15F8E9}"/>
              </a:ext>
            </a:extLst>
          </p:cNvPr>
          <p:cNvCxnSpPr/>
          <p:nvPr userDrawn="1"/>
        </p:nvCxnSpPr>
        <p:spPr>
          <a:xfrm>
            <a:off x="1931281" y="615950"/>
            <a:ext cx="768261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83596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93" r:id="rId8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18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Clr>
          <a:srgbClr val="2AB9C7"/>
        </a:buClr>
        <a:buFont typeface="Arial" panose="020B0604020202020204" pitchFamily="34" charset="0"/>
        <a:buChar char="•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204620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92" r:id="rId2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C66607C-A416-4E5C-9E9B-2C8F198902B1}"/>
              </a:ext>
            </a:extLst>
          </p:cNvPr>
          <p:cNvSpPr txBox="1"/>
          <p:nvPr/>
        </p:nvSpPr>
        <p:spPr>
          <a:xfrm>
            <a:off x="1830920" y="1931692"/>
            <a:ext cx="6280887" cy="64248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3575" dirty="0">
                <a:solidFill>
                  <a:schemeClr val="bg1"/>
                </a:solidFill>
              </a:rPr>
              <a:t>NCS</a:t>
            </a:r>
            <a:r>
              <a:rPr lang="ko-KR" altLang="en-US" sz="3575" dirty="0">
                <a:solidFill>
                  <a:schemeClr val="bg1"/>
                </a:solidFill>
              </a:rPr>
              <a:t>능력단위평가 결과물제출</a:t>
            </a:r>
          </a:p>
        </p:txBody>
      </p:sp>
      <p:graphicFrame>
        <p:nvGraphicFramePr>
          <p:cNvPr id="7" name="표 7">
            <a:extLst>
              <a:ext uri="{FF2B5EF4-FFF2-40B4-BE49-F238E27FC236}">
                <a16:creationId xmlns:a16="http://schemas.microsoft.com/office/drawing/2014/main" id="{6C3E1F19-E1FA-424B-AD7A-5FCF5CE50C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3797081"/>
              </p:ext>
            </p:extLst>
          </p:nvPr>
        </p:nvGraphicFramePr>
        <p:xfrm>
          <a:off x="2995929" y="3648075"/>
          <a:ext cx="3950868" cy="929101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921532">
                  <a:extLst>
                    <a:ext uri="{9D8B030D-6E8A-4147-A177-3AD203B41FA5}">
                      <a16:colId xmlns:a16="http://schemas.microsoft.com/office/drawing/2014/main" val="889494836"/>
                    </a:ext>
                  </a:extLst>
                </a:gridCol>
                <a:gridCol w="3029336">
                  <a:extLst>
                    <a:ext uri="{9D8B030D-6E8A-4147-A177-3AD203B41FA5}">
                      <a16:colId xmlns:a16="http://schemas.microsoft.com/office/drawing/2014/main" val="774900547"/>
                    </a:ext>
                  </a:extLst>
                </a:gridCol>
              </a:tblGrid>
              <a:tr h="3264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능력단위명</a:t>
                      </a:r>
                    </a:p>
                  </a:txBody>
                  <a:tcPr marL="74295" marR="74295" marT="37148" marB="37148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UI/UX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요구분석</a:t>
                      </a:r>
                    </a:p>
                  </a:txBody>
                  <a:tcPr marL="74295" marR="74295" marT="37148" marB="37148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6836536"/>
                  </a:ext>
                </a:extLst>
              </a:tr>
              <a:tr h="3013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성 명</a:t>
                      </a:r>
                    </a:p>
                  </a:txBody>
                  <a:tcPr marL="74295" marR="74295" marT="37148" marB="37148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박다예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74295" marR="74295" marT="37148" marB="37148" anchor="ctr"/>
                </a:tc>
                <a:extLst>
                  <a:ext uri="{0D108BD9-81ED-4DB2-BD59-A6C34878D82A}">
                    <a16:rowId xmlns:a16="http://schemas.microsoft.com/office/drawing/2014/main" val="429833978"/>
                  </a:ext>
                </a:extLst>
              </a:tr>
              <a:tr h="3013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제출일자</a:t>
                      </a:r>
                    </a:p>
                  </a:txBody>
                  <a:tcPr marL="74295" marR="74295" marT="37148" marB="37148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2021-09-13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74295" marR="74295" marT="37148" marB="37148" anchor="ctr"/>
                </a:tc>
                <a:extLst>
                  <a:ext uri="{0D108BD9-81ED-4DB2-BD59-A6C34878D82A}">
                    <a16:rowId xmlns:a16="http://schemas.microsoft.com/office/drawing/2014/main" val="2109859979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FF9FDEEC-70F6-424E-B19D-D367EE80B3D2}"/>
              </a:ext>
            </a:extLst>
          </p:cNvPr>
          <p:cNvSpPr txBox="1"/>
          <p:nvPr/>
        </p:nvSpPr>
        <p:spPr>
          <a:xfrm>
            <a:off x="8347746" y="6535780"/>
            <a:ext cx="1539204" cy="2174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13" dirty="0" err="1">
                <a:latin typeface="+mn-ea"/>
              </a:rPr>
              <a:t>안양이젠아카데미컴퓨터학원</a:t>
            </a:r>
            <a:endParaRPr lang="ko-KR" altLang="en-US" sz="813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1000140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1E60AE-5AB9-4B0F-A0D8-2339BA34DD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b="1">
                <a:latin typeface="맑은 고딕" panose="020B0503020000020004" pitchFamily="50" charset="-127"/>
                <a:ea typeface="맑은 고딕" panose="020B0503020000020004" pitchFamily="50" charset="-127"/>
              </a:rPr>
              <a:t>3.</a:t>
            </a:r>
            <a:r>
              <a:rPr lang="ko-KR" altLang="en-US" b="1">
                <a:latin typeface="맑은 고딕" panose="020B0503020000020004" pitchFamily="50" charset="-127"/>
                <a:ea typeface="맑은 고딕" panose="020B0503020000020004" pitchFamily="50" charset="-127"/>
              </a:rPr>
              <a:t> 프로젝트 분석 내용 방향성 선정</a:t>
            </a:r>
            <a:endParaRPr lang="ko-KR" altLang="en-US" dirty="0"/>
          </a:p>
        </p:txBody>
      </p:sp>
      <p:sp>
        <p:nvSpPr>
          <p:cNvPr id="12" name="부제목 3">
            <a:extLst>
              <a:ext uri="{FF2B5EF4-FFF2-40B4-BE49-F238E27FC236}">
                <a16:creationId xmlns:a16="http://schemas.microsoft.com/office/drawing/2014/main" id="{9BDE5150-D116-4748-8159-831FAA8ABF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/>
              <a:t>03-1 </a:t>
            </a:r>
            <a:r>
              <a:rPr lang="ko-KR" altLang="en-US" dirty="0"/>
              <a:t>분석 자료 정리</a:t>
            </a:r>
          </a:p>
        </p:txBody>
      </p:sp>
      <p:sp>
        <p:nvSpPr>
          <p:cNvPr id="13" name="텍스트 개체 틀 11">
            <a:extLst>
              <a:ext uri="{FF2B5EF4-FFF2-40B4-BE49-F238E27FC236}">
                <a16:creationId xmlns:a16="http://schemas.microsoft.com/office/drawing/2014/main" id="{77A760DD-A22E-4893-8886-C3EF30F0E8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페르소나를 통한 방향성 선정 최종</a:t>
            </a:r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3EF3568-F942-C94E-926B-6416379CD47C}"/>
              </a:ext>
            </a:extLst>
          </p:cNvPr>
          <p:cNvSpPr/>
          <p:nvPr/>
        </p:nvSpPr>
        <p:spPr>
          <a:xfrm>
            <a:off x="5738334" y="985836"/>
            <a:ext cx="531891" cy="8426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438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</a:t>
            </a:r>
            <a:endParaRPr lang="ko-KR" altLang="en-US" sz="2438" b="1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CAA12A27-DF1A-434C-99F6-A077860D06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5953308"/>
              </p:ext>
            </p:extLst>
          </p:nvPr>
        </p:nvGraphicFramePr>
        <p:xfrm>
          <a:off x="1023827" y="2356589"/>
          <a:ext cx="7712243" cy="3224405"/>
        </p:xfrm>
        <a:graphic>
          <a:graphicData uri="http://schemas.openxmlformats.org/drawingml/2006/table">
            <a:tbl>
              <a:tblPr/>
              <a:tblGrid>
                <a:gridCol w="7712243">
                  <a:extLst>
                    <a:ext uri="{9D8B030D-6E8A-4147-A177-3AD203B41FA5}">
                      <a16:colId xmlns:a16="http://schemas.microsoft.com/office/drawing/2014/main" val="2825577889"/>
                    </a:ext>
                  </a:extLst>
                </a:gridCol>
              </a:tblGrid>
              <a:tr h="3224405"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2AB9C7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결론 </a:t>
                      </a:r>
                      <a:r>
                        <a:rPr lang="en-US" altLang="ko-KR" sz="1200" b="1" kern="0" spc="0" dirty="0">
                          <a:solidFill>
                            <a:srgbClr val="2AB9C7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</a:t>
                      </a:r>
                    </a:p>
                    <a:p>
                      <a:pPr marL="0" marR="0" indent="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200" b="1" kern="0" spc="0" dirty="0">
                        <a:solidFill>
                          <a:srgbClr val="2AB9C7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200" b="1" kern="0" spc="0" dirty="0">
                        <a:solidFill>
                          <a:srgbClr val="2AB9C7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kumimoji="1" lang="ko-Kore-KR" altLang="en-US" sz="1200" dirty="0">
                          <a:highlight>
                            <a:srgbClr val="00FF00"/>
                          </a:highlight>
                        </a:rPr>
                        <a:t>영어가</a:t>
                      </a:r>
                      <a:r>
                        <a:rPr kumimoji="1" lang="ko-KR" altLang="en-US" sz="1200" dirty="0">
                          <a:highlight>
                            <a:srgbClr val="00FF00"/>
                          </a:highlight>
                        </a:rPr>
                        <a:t> 익숙하지 않은 연령대를 위하여 한국어로 메뉴를 만든다</a:t>
                      </a:r>
                      <a:r>
                        <a:rPr kumimoji="1" lang="en-US" altLang="ko-KR" sz="1200" dirty="0">
                          <a:highlight>
                            <a:srgbClr val="00FF00"/>
                          </a:highlight>
                        </a:rPr>
                        <a:t>.</a:t>
                      </a:r>
                      <a:r>
                        <a:rPr kumimoji="1" lang="ko-KR" altLang="en-US" sz="1200" dirty="0">
                          <a:highlight>
                            <a:srgbClr val="00FF00"/>
                          </a:highlight>
                        </a:rPr>
                        <a:t> </a:t>
                      </a:r>
                      <a:endParaRPr kumimoji="1" lang="en-US" altLang="ko-KR" sz="1200" dirty="0">
                        <a:highlight>
                          <a:srgbClr val="00FF00"/>
                        </a:highlight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kumimoji="1" lang="ko-KR" altLang="en-US" sz="1200" dirty="0">
                          <a:highlight>
                            <a:srgbClr val="00FF00"/>
                          </a:highlight>
                        </a:rPr>
                        <a:t>상품의 상세 재료 </a:t>
                      </a:r>
                      <a:r>
                        <a:rPr kumimoji="1" lang="en-US" altLang="ko-KR" sz="1200" dirty="0">
                          <a:highlight>
                            <a:srgbClr val="00FF00"/>
                          </a:highlight>
                        </a:rPr>
                        <a:t>–</a:t>
                      </a:r>
                      <a:r>
                        <a:rPr kumimoji="1" lang="ko-KR" altLang="en-US" sz="1200" dirty="0">
                          <a:highlight>
                            <a:srgbClr val="00FF00"/>
                          </a:highlight>
                        </a:rPr>
                        <a:t> </a:t>
                      </a:r>
                      <a:r>
                        <a:rPr kumimoji="1" lang="ko-KR" altLang="en-US" sz="1200" dirty="0" err="1">
                          <a:highlight>
                            <a:srgbClr val="00FF00"/>
                          </a:highlight>
                        </a:rPr>
                        <a:t>알러지가</a:t>
                      </a:r>
                      <a:r>
                        <a:rPr kumimoji="1" lang="ko-KR" altLang="en-US" sz="1200" dirty="0">
                          <a:highlight>
                            <a:srgbClr val="00FF00"/>
                          </a:highlight>
                        </a:rPr>
                        <a:t> 있는 사람들이 빠르게 찾아볼 수 있도록 </a:t>
                      </a:r>
                      <a:r>
                        <a:rPr kumimoji="1" lang="en-US" altLang="ko-KR" sz="1200" dirty="0">
                          <a:highlight>
                            <a:srgbClr val="00FF00"/>
                          </a:highlight>
                        </a:rPr>
                        <a:t>–</a:t>
                      </a:r>
                      <a:r>
                        <a:rPr kumimoji="1" lang="ko-KR" altLang="en-US" sz="1200" dirty="0">
                          <a:highlight>
                            <a:srgbClr val="00FF00"/>
                          </a:highlight>
                        </a:rPr>
                        <a:t> </a:t>
                      </a:r>
                      <a:r>
                        <a:rPr kumimoji="1" lang="ko-KR" altLang="en-US" sz="1200" dirty="0" err="1">
                          <a:highlight>
                            <a:srgbClr val="00FF00"/>
                          </a:highlight>
                        </a:rPr>
                        <a:t>를</a:t>
                      </a:r>
                      <a:r>
                        <a:rPr kumimoji="1" lang="ko-KR" altLang="en-US" sz="1200" dirty="0">
                          <a:highlight>
                            <a:srgbClr val="00FF00"/>
                          </a:highlight>
                        </a:rPr>
                        <a:t> 검색할 수 있는 </a:t>
                      </a:r>
                      <a:r>
                        <a:rPr kumimoji="1" lang="en-US" altLang="ko-KR" sz="1200" dirty="0">
                          <a:highlight>
                            <a:srgbClr val="00FF00"/>
                          </a:highlight>
                        </a:rPr>
                        <a:t>”</a:t>
                      </a:r>
                      <a:r>
                        <a:rPr kumimoji="1" lang="ko-KR" altLang="en-US" sz="1200" dirty="0">
                          <a:highlight>
                            <a:srgbClr val="00FF00"/>
                          </a:highlight>
                        </a:rPr>
                        <a:t>상세 재료 </a:t>
                      </a:r>
                      <a:r>
                        <a:rPr kumimoji="1" lang="ko-KR" altLang="en-US" sz="1200" dirty="0" err="1">
                          <a:highlight>
                            <a:srgbClr val="00FF00"/>
                          </a:highlight>
                        </a:rPr>
                        <a:t>바로찾기</a:t>
                      </a:r>
                      <a:r>
                        <a:rPr kumimoji="1" lang="ko-KR" altLang="en-US" sz="1200" dirty="0">
                          <a:highlight>
                            <a:srgbClr val="00FF00"/>
                          </a:highlight>
                        </a:rPr>
                        <a:t> 버튼</a:t>
                      </a:r>
                      <a:r>
                        <a:rPr kumimoji="1" lang="en-US" altLang="ko-KR" sz="1200" dirty="0">
                          <a:highlight>
                            <a:srgbClr val="00FF00"/>
                          </a:highlight>
                        </a:rPr>
                        <a:t>”</a:t>
                      </a:r>
                      <a:r>
                        <a:rPr kumimoji="1" lang="ko-KR" altLang="en-US" sz="1200" dirty="0">
                          <a:highlight>
                            <a:srgbClr val="00FF00"/>
                          </a:highlight>
                        </a:rPr>
                        <a:t>을 만들어주세요</a:t>
                      </a:r>
                      <a:r>
                        <a:rPr kumimoji="1" lang="en-US" altLang="ko-KR" sz="1200" dirty="0">
                          <a:highlight>
                            <a:srgbClr val="00FF00"/>
                          </a:highlight>
                        </a:rPr>
                        <a:t>.</a:t>
                      </a:r>
                      <a:r>
                        <a:rPr kumimoji="1" lang="ko-KR" altLang="en-US" sz="1200" dirty="0">
                          <a:highlight>
                            <a:srgbClr val="00FF00"/>
                          </a:highlight>
                        </a:rPr>
                        <a:t>  </a:t>
                      </a:r>
                      <a:endParaRPr kumimoji="1" lang="ko-Kore-KR" altLang="en-US" sz="1200" dirty="0">
                        <a:highlight>
                          <a:srgbClr val="00FF00"/>
                        </a:highlight>
                      </a:endParaRPr>
                    </a:p>
                    <a:p>
                      <a:pPr marL="0" marR="0" indent="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0" kern="0" spc="0" dirty="0">
                        <a:solidFill>
                          <a:srgbClr val="191919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52626" marR="52626" marT="14549" marB="14549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404330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386168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1E60AE-5AB9-4B0F-A0D8-2339BA34DD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3.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프로젝트 분석 내용 방향성 선정</a:t>
            </a:r>
            <a:endParaRPr lang="ko-KR" altLang="en-US" dirty="0"/>
          </a:p>
        </p:txBody>
      </p:sp>
      <p:sp>
        <p:nvSpPr>
          <p:cNvPr id="12" name="부제목 3">
            <a:extLst>
              <a:ext uri="{FF2B5EF4-FFF2-40B4-BE49-F238E27FC236}">
                <a16:creationId xmlns:a16="http://schemas.microsoft.com/office/drawing/2014/main" id="{9BDE5150-D116-4748-8159-831FAA8ABF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ko-KR" sz="1400" b="1" dirty="0"/>
              <a:t>03-2 </a:t>
            </a:r>
            <a:r>
              <a:rPr lang="ko-KR" altLang="en-US" sz="1400" b="1" dirty="0"/>
              <a:t>자료 매트리스 분석</a:t>
            </a:r>
          </a:p>
        </p:txBody>
      </p:sp>
      <p:sp>
        <p:nvSpPr>
          <p:cNvPr id="13" name="텍스트 개체 틀 11">
            <a:extLst>
              <a:ext uri="{FF2B5EF4-FFF2-40B4-BE49-F238E27FC236}">
                <a16:creationId xmlns:a16="http://schemas.microsoft.com/office/drawing/2014/main" id="{77A760DD-A22E-4893-8886-C3EF30F0E8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value</a:t>
            </a:r>
            <a:r>
              <a:rPr lang="ko-KR" alt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matrix</a:t>
            </a:r>
            <a:r>
              <a:rPr lang="ko-KR" alt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분석</a:t>
            </a:r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3EF3568-F942-C94E-926B-6416379CD47C}"/>
              </a:ext>
            </a:extLst>
          </p:cNvPr>
          <p:cNvSpPr/>
          <p:nvPr/>
        </p:nvSpPr>
        <p:spPr>
          <a:xfrm>
            <a:off x="5738334" y="985836"/>
            <a:ext cx="531891" cy="8426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438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</a:t>
            </a:r>
            <a:endParaRPr lang="ko-KR" altLang="en-US" sz="2438" b="1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F2F670-7F50-454D-B754-6B92B31F6DD3}"/>
              </a:ext>
            </a:extLst>
          </p:cNvPr>
          <p:cNvSpPr txBox="1"/>
          <p:nvPr/>
        </p:nvSpPr>
        <p:spPr>
          <a:xfrm>
            <a:off x="684911" y="2618742"/>
            <a:ext cx="3587831" cy="3695627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171450" marR="0" indent="-171450" algn="just" fontAlgn="base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학생</a:t>
            </a:r>
            <a: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-friendly</a:t>
            </a:r>
          </a:p>
          <a:p>
            <a:pPr marL="171450" lvl="0" indent="-171450" defTabSz="914400">
              <a:buFont typeface="Arial" panose="020B0604020202020204" pitchFamily="34" charset="0"/>
              <a:buChar char="•"/>
              <a:defRPr/>
            </a:pPr>
            <a:r>
              <a:rPr lang="ko-KR" altLang="en-US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직장인</a:t>
            </a:r>
            <a: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-friendly </a:t>
            </a:r>
          </a:p>
          <a:p>
            <a:pPr marL="171450" lvl="0" indent="-171450" defTabSz="914400">
              <a:buFont typeface="Arial" panose="020B0604020202020204" pitchFamily="34" charset="0"/>
              <a:buChar char="•"/>
              <a:defRPr/>
            </a:pPr>
            <a:r>
              <a:rPr lang="ko-KR" altLang="en-US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가족</a:t>
            </a:r>
            <a: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-friendly</a:t>
            </a:r>
          </a:p>
          <a:p>
            <a:pPr marL="171450" lvl="0" indent="-171450" defTabSz="914400">
              <a:buFont typeface="Arial" panose="020B0604020202020204" pitchFamily="34" charset="0"/>
              <a:buChar char="•"/>
              <a:defRPr/>
            </a:pPr>
            <a:r>
              <a:rPr lang="ko-KR" altLang="en-US" sz="10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상생하는기업</a:t>
            </a:r>
            <a:endParaRPr lang="en-US" altLang="ko-KR" sz="10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71450" lvl="0" indent="-171450" defTabSz="914400">
              <a:buFont typeface="Arial" panose="020B0604020202020204" pitchFamily="34" charset="0"/>
              <a:buChar char="•"/>
              <a:defRPr/>
            </a:pPr>
            <a:r>
              <a:rPr lang="ko-KR" altLang="en-US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함께 </a:t>
            </a:r>
            <a:endParaRPr lang="en-US" altLang="ko-KR" sz="10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71450" lvl="0" indent="-171450" defTabSz="914400">
              <a:buFont typeface="Arial" panose="020B0604020202020204" pitchFamily="34" charset="0"/>
              <a:buChar char="•"/>
              <a:defRPr/>
            </a:pPr>
            <a:r>
              <a:rPr lang="ko-KR" altLang="en-US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모두</a:t>
            </a:r>
            <a:endParaRPr lang="en-US" altLang="ko-KR" sz="10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71450" lvl="0" indent="-171450" defTabSz="914400">
              <a:buFont typeface="Arial" panose="020B0604020202020204" pitchFamily="34" charset="0"/>
              <a:buChar char="•"/>
              <a:defRPr/>
            </a:pPr>
            <a:r>
              <a:rPr lang="ko-KR" altLang="en-US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고객과 소통하는 기업</a:t>
            </a:r>
            <a:endParaRPr lang="en-US" altLang="ko-KR" sz="10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71450" lvl="0" indent="-171450" defTabSz="914400">
              <a:buFont typeface="Arial" panose="020B0604020202020204" pitchFamily="34" charset="0"/>
              <a:buChar char="•"/>
              <a:defRPr/>
            </a:pPr>
            <a: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SNS</a:t>
            </a:r>
            <a:r>
              <a:rPr lang="ko-KR" altLang="en-US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en-US" altLang="ko-KR" sz="10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71450" lvl="0" indent="-171450" defTabSz="914400">
              <a:buFont typeface="Arial" panose="020B0604020202020204" pitchFamily="34" charset="0"/>
              <a:buChar char="•"/>
              <a:defRPr/>
            </a:pPr>
            <a:r>
              <a:rPr lang="ko-KR" altLang="en-US" sz="10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딜리버리</a:t>
            </a:r>
            <a:endParaRPr lang="en-US" altLang="ko-KR" sz="10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71450" lvl="0" indent="-171450" defTabSz="914400">
              <a:buFont typeface="Arial" panose="020B0604020202020204" pitchFamily="34" charset="0"/>
              <a:buChar char="•"/>
              <a:defRPr/>
            </a:pPr>
            <a:r>
              <a:rPr lang="ko-KR" altLang="en-US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주변 가게</a:t>
            </a:r>
            <a:endParaRPr lang="en-US" altLang="ko-KR" sz="10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71450" lvl="0" indent="-171450" defTabSz="914400">
              <a:buFont typeface="Arial" panose="020B0604020202020204" pitchFamily="34" charset="0"/>
              <a:buChar char="•"/>
              <a:defRPr/>
            </a:pPr>
            <a:endParaRPr lang="en-US" altLang="ko-KR" sz="10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71450" lvl="0" indent="-171450" defTabSz="914400">
              <a:buFont typeface="Arial" panose="020B0604020202020204" pitchFamily="34" charset="0"/>
              <a:buChar char="•"/>
              <a:defRPr/>
            </a:pPr>
            <a:endParaRPr lang="en-US" altLang="ko-KR" sz="10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71450" lvl="0" indent="-171450" defTabSz="914400">
              <a:buFont typeface="Arial" panose="020B0604020202020204" pitchFamily="34" charset="0"/>
              <a:buChar char="•"/>
              <a:defRPr/>
            </a:pPr>
            <a:endParaRPr lang="en-US" altLang="ko-KR" sz="10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71450" lvl="0" indent="-171450" defTabSz="914400">
              <a:buFont typeface="Arial" panose="020B0604020202020204" pitchFamily="34" charset="0"/>
              <a:buChar char="•"/>
              <a:defRPr/>
            </a:pPr>
            <a:endParaRPr lang="en-US" altLang="ko-KR" sz="10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71450" lvl="0" indent="-171450" defTabSz="914400">
              <a:buFont typeface="Arial" panose="020B0604020202020204" pitchFamily="34" charset="0"/>
              <a:buChar char="•"/>
              <a:defRPr/>
            </a:pPr>
            <a:endParaRPr lang="en-US" altLang="ko-KR" sz="10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71450" lvl="0" indent="-171450" defTabSz="914400">
              <a:buFont typeface="Arial" panose="020B0604020202020204" pitchFamily="34" charset="0"/>
              <a:buChar char="•"/>
              <a:defRPr/>
            </a:pPr>
            <a:endParaRPr lang="en-US" altLang="ko-KR" sz="10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71450" lvl="0" indent="-171450" defTabSz="914400">
              <a:buFont typeface="Arial" panose="020B0604020202020204" pitchFamily="34" charset="0"/>
              <a:buChar char="•"/>
              <a:defRPr/>
            </a:pPr>
            <a:endParaRPr lang="en-US" altLang="ko-KR" sz="10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71450" lvl="0" indent="-171450" defTabSz="914400">
              <a:buFont typeface="Arial" panose="020B0604020202020204" pitchFamily="34" charset="0"/>
              <a:buChar char="•"/>
              <a:defRPr/>
            </a:pPr>
            <a:endParaRPr lang="en-US" altLang="ko-KR" sz="10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71450" lvl="0" indent="-171450" defTabSz="914400">
              <a:buFont typeface="Arial" panose="020B0604020202020204" pitchFamily="34" charset="0"/>
              <a:buChar char="•"/>
              <a:defRPr/>
            </a:pPr>
            <a:endParaRPr lang="en-US" altLang="ko-KR" sz="10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71450" lvl="0" indent="-171450" defTabSz="914400">
              <a:buFont typeface="Arial" panose="020B0604020202020204" pitchFamily="34" charset="0"/>
              <a:buChar char="•"/>
              <a:defRPr/>
            </a:pPr>
            <a:endParaRPr lang="en-US" altLang="ko-KR" sz="10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71450" lvl="0" indent="-171450" defTabSz="914400">
              <a:buFont typeface="Arial" panose="020B0604020202020204" pitchFamily="34" charset="0"/>
              <a:buChar char="•"/>
              <a:defRPr/>
            </a:pPr>
            <a:endParaRPr lang="en-US" altLang="ko-KR" sz="10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0" defTabSz="914400">
              <a:defRPr/>
            </a:pPr>
            <a:endParaRPr lang="en-US" altLang="ko-KR" sz="10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71450" lvl="0" indent="-171450" defTabSz="914400">
              <a:buFont typeface="Arial" panose="020B0604020202020204" pitchFamily="34" charset="0"/>
              <a:buChar char="•"/>
              <a:defRPr/>
            </a:pPr>
            <a:r>
              <a:rPr lang="ko-KR" altLang="en-US" sz="10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월간구독</a:t>
            </a:r>
            <a:endParaRPr lang="en-US" altLang="ko-KR" sz="10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71450" lvl="0" indent="-171450" defTabSz="914400">
              <a:buFont typeface="Arial" panose="020B0604020202020204" pitchFamily="34" charset="0"/>
              <a:buChar char="•"/>
              <a:defRPr/>
            </a:pPr>
            <a:r>
              <a:rPr kumimoji="1" lang="ko-KR" altLang="en-US" sz="1050" dirty="0"/>
              <a:t>행복</a:t>
            </a:r>
            <a:endParaRPr kumimoji="1" lang="en-US" altLang="ko-KR" sz="1050" dirty="0"/>
          </a:p>
          <a:p>
            <a:pPr marL="171450" lvl="0" indent="-171450" defTabSz="914400">
              <a:buFont typeface="Arial" panose="020B0604020202020204" pitchFamily="34" charset="0"/>
              <a:buChar char="•"/>
              <a:defRPr/>
            </a:pPr>
            <a:r>
              <a:rPr kumimoji="1" lang="ko-KR" altLang="en-US" sz="1050" dirty="0"/>
              <a:t>제휴</a:t>
            </a:r>
            <a:endParaRPr kumimoji="1" lang="en-US" altLang="ko-KR" sz="1050" dirty="0"/>
          </a:p>
          <a:p>
            <a:pPr marL="171450" lvl="0" indent="-171450" defTabSz="914400">
              <a:buFont typeface="Arial" panose="020B0604020202020204" pitchFamily="34" charset="0"/>
              <a:buChar char="•"/>
              <a:defRPr/>
            </a:pPr>
            <a:r>
              <a:rPr kumimoji="1" lang="ko-KR" altLang="en-US" sz="1050" dirty="0"/>
              <a:t>고객만족</a:t>
            </a:r>
            <a:endParaRPr kumimoji="1" lang="en-US" altLang="ko-KR" sz="1050" dirty="0"/>
          </a:p>
          <a:p>
            <a:pPr marL="171450" lvl="0" indent="-171450" defTabSz="914400">
              <a:buFont typeface="Arial" panose="020B0604020202020204" pitchFamily="34" charset="0"/>
              <a:buChar char="•"/>
              <a:defRPr/>
            </a:pPr>
            <a:r>
              <a:rPr kumimoji="1" lang="ko-KR" altLang="en-US" sz="1050" dirty="0"/>
              <a:t>고객센터</a:t>
            </a:r>
            <a:endParaRPr kumimoji="1" lang="en-US" altLang="ko-KR" sz="1050" dirty="0"/>
          </a:p>
          <a:p>
            <a:pPr marL="171450" lvl="0" indent="-171450" defTabSz="914400">
              <a:buFont typeface="Arial" panose="020B0604020202020204" pitchFamily="34" charset="0"/>
              <a:buChar char="•"/>
              <a:defRPr/>
            </a:pPr>
            <a:r>
              <a:rPr kumimoji="1" lang="ko-KR" altLang="en-US" sz="1050" dirty="0" err="1"/>
              <a:t>고객칭찬</a:t>
            </a:r>
            <a:endParaRPr kumimoji="1" lang="en-US" altLang="ko-KR" sz="1050" dirty="0"/>
          </a:p>
          <a:p>
            <a:pPr marL="171450" lvl="0" indent="-171450" defTabSz="914400">
              <a:buFont typeface="Arial" panose="020B0604020202020204" pitchFamily="34" charset="0"/>
              <a:buChar char="•"/>
              <a:defRPr/>
            </a:pPr>
            <a:r>
              <a:rPr kumimoji="1" lang="ko-KR" altLang="en-US" sz="1050" dirty="0"/>
              <a:t>고객의 목소리</a:t>
            </a:r>
            <a:endParaRPr kumimoji="1" lang="en-US" altLang="ko-KR" sz="1050" dirty="0"/>
          </a:p>
          <a:p>
            <a:pPr marL="171450" lvl="0" indent="-171450" defTabSz="914400">
              <a:buFont typeface="Arial" panose="020B0604020202020204" pitchFamily="34" charset="0"/>
              <a:buChar char="•"/>
              <a:defRPr/>
            </a:pPr>
            <a:r>
              <a:rPr kumimoji="1" lang="ko-KR" altLang="en-US" sz="1050" dirty="0"/>
              <a:t>윤리</a:t>
            </a:r>
            <a:endParaRPr kumimoji="1" lang="en-US" altLang="ko-KR" sz="1050" dirty="0"/>
          </a:p>
          <a:p>
            <a:pPr marL="171450" lvl="0" indent="-171450" defTabSz="914400">
              <a:buFont typeface="Arial" panose="020B0604020202020204" pitchFamily="34" charset="0"/>
              <a:buChar char="•"/>
              <a:defRPr/>
            </a:pPr>
            <a:r>
              <a:rPr kumimoji="1" lang="ko-KR" altLang="en-US" sz="1050" dirty="0"/>
              <a:t>프로모션</a:t>
            </a:r>
            <a:endParaRPr kumimoji="1" lang="en-US" altLang="ko-KR" sz="1050" dirty="0"/>
          </a:p>
          <a:p>
            <a:pPr marL="171450" lvl="0" indent="-171450" defTabSz="914400">
              <a:buFont typeface="Arial" panose="020B0604020202020204" pitchFamily="34" charset="0"/>
              <a:buChar char="•"/>
              <a:defRPr/>
            </a:pPr>
            <a:r>
              <a:rPr kumimoji="1" lang="ko-KR" altLang="en-US" sz="1050" dirty="0" err="1"/>
              <a:t>창업안내</a:t>
            </a:r>
            <a:endParaRPr kumimoji="1" lang="en-US" altLang="ko-KR" sz="1050" dirty="0"/>
          </a:p>
          <a:p>
            <a:pPr marL="171450" lvl="0" indent="-171450" defTabSz="914400">
              <a:buFont typeface="Arial" panose="020B0604020202020204" pitchFamily="34" charset="0"/>
              <a:buChar char="•"/>
              <a:defRPr/>
            </a:pPr>
            <a:r>
              <a:rPr kumimoji="1" lang="ko-KR" altLang="en-US" sz="1050" dirty="0"/>
              <a:t>채용 </a:t>
            </a:r>
            <a:endParaRPr kumimoji="1" lang="en-US" altLang="ko-KR" sz="1050" dirty="0"/>
          </a:p>
          <a:p>
            <a:pPr marL="171450" lvl="0" indent="-171450" defTabSz="914400">
              <a:buFont typeface="Arial" panose="020B0604020202020204" pitchFamily="34" charset="0"/>
              <a:buChar char="•"/>
              <a:defRPr/>
            </a:pPr>
            <a:r>
              <a:rPr kumimoji="1" lang="ko-KR" altLang="en-US" sz="1050" dirty="0"/>
              <a:t>심플한 디자인</a:t>
            </a:r>
            <a:endParaRPr kumimoji="1" lang="en-US" altLang="ko-KR" sz="105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4F4785D-05FD-104F-BA28-A199674BB554}"/>
              </a:ext>
            </a:extLst>
          </p:cNvPr>
          <p:cNvSpPr txBox="1"/>
          <p:nvPr/>
        </p:nvSpPr>
        <p:spPr>
          <a:xfrm>
            <a:off x="4444274" y="3140647"/>
            <a:ext cx="133545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가족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-friendly</a:t>
            </a:r>
          </a:p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학생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-friendly</a:t>
            </a:r>
          </a:p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직장인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-friendly</a:t>
            </a:r>
          </a:p>
          <a:p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kumimoji="1" lang="ko-Kore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11AFFE3-A77D-1748-9AA4-C0E252F74ADE}"/>
              </a:ext>
            </a:extLst>
          </p:cNvPr>
          <p:cNvSpPr txBox="1"/>
          <p:nvPr/>
        </p:nvSpPr>
        <p:spPr>
          <a:xfrm>
            <a:off x="4398777" y="3712368"/>
            <a:ext cx="166614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지역 사회와 상생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kumimoji="1" lang="ko-Kore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E840ACB-43C8-664F-BEE6-1A61D93145FE}"/>
              </a:ext>
            </a:extLst>
          </p:cNvPr>
          <p:cNvSpPr txBox="1"/>
          <p:nvPr/>
        </p:nvSpPr>
        <p:spPr>
          <a:xfrm>
            <a:off x="6312152" y="1896190"/>
            <a:ext cx="5282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함께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모두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행복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kumimoji="1" lang="ko-Kore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DDC582A-3C6A-DE47-8BF7-16BF51A1FC1A}"/>
              </a:ext>
            </a:extLst>
          </p:cNvPr>
          <p:cNvSpPr txBox="1"/>
          <p:nvPr/>
        </p:nvSpPr>
        <p:spPr>
          <a:xfrm>
            <a:off x="4708631" y="2136505"/>
            <a:ext cx="1832933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latinLnBrk="0">
              <a:defRPr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      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0" latinLnBrk="0">
              <a:defRPr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    고객센터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0" latinLnBrk="0">
              <a:defRPr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 고객만족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0" latinLnBrk="0">
              <a:defRPr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고객의 목소리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0" latinLnBrk="0">
              <a:defRPr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고객과 소통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kumimoji="1" lang="ko-Kore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1E3539-DA26-EF4A-A93B-380C80370789}"/>
              </a:ext>
            </a:extLst>
          </p:cNvPr>
          <p:cNvSpPr txBox="1"/>
          <p:nvPr/>
        </p:nvSpPr>
        <p:spPr>
          <a:xfrm>
            <a:off x="4464190" y="3974685"/>
            <a:ext cx="8860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SNS</a:t>
            </a:r>
          </a:p>
          <a:p>
            <a:r>
              <a:rPr kumimoji="1"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딜리버리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F57205D-8CE2-5E4F-BFC2-5999833169D4}"/>
              </a:ext>
            </a:extLst>
          </p:cNvPr>
          <p:cNvSpPr txBox="1"/>
          <p:nvPr/>
        </p:nvSpPr>
        <p:spPr>
          <a:xfrm>
            <a:off x="6169743" y="3676671"/>
            <a:ext cx="88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주변가게</a:t>
            </a:r>
            <a:endParaRPr kumimoji="1"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kumimoji="1"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월간구독</a:t>
            </a:r>
            <a:endParaRPr kumimoji="1"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kumimoji="1"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프로모션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72A7241-AE3C-3F47-8A9E-12C49D2B982C}"/>
              </a:ext>
            </a:extLst>
          </p:cNvPr>
          <p:cNvSpPr txBox="1"/>
          <p:nvPr/>
        </p:nvSpPr>
        <p:spPr>
          <a:xfrm>
            <a:off x="5956097" y="5410914"/>
            <a:ext cx="2083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제휴      </a:t>
            </a:r>
            <a:r>
              <a:rPr kumimoji="1"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창업안내</a:t>
            </a:r>
            <a:endParaRPr kumimoji="1"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kumimoji="1"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윤리         채용</a:t>
            </a:r>
            <a:endParaRPr kumimoji="1"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D91F126-2EE1-6F4F-BB10-C51CA7D24BA4}"/>
              </a:ext>
            </a:extLst>
          </p:cNvPr>
          <p:cNvSpPr txBox="1"/>
          <p:nvPr/>
        </p:nvSpPr>
        <p:spPr>
          <a:xfrm>
            <a:off x="6622589" y="5011854"/>
            <a:ext cx="14635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심플</a:t>
            </a:r>
            <a:endParaRPr kumimoji="1"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r"/>
            <a:r>
              <a:rPr kumimoji="1"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획일화된 디자인</a:t>
            </a:r>
            <a:endParaRPr kumimoji="1"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" name="타원 5">
            <a:extLst>
              <a:ext uri="{FF2B5EF4-FFF2-40B4-BE49-F238E27FC236}">
                <a16:creationId xmlns:a16="http://schemas.microsoft.com/office/drawing/2014/main" id="{15584768-9E3A-F54C-9576-1626282830D0}"/>
              </a:ext>
            </a:extLst>
          </p:cNvPr>
          <p:cNvSpPr/>
          <p:nvPr/>
        </p:nvSpPr>
        <p:spPr>
          <a:xfrm rot="18557026">
            <a:off x="4231776" y="2996141"/>
            <a:ext cx="1783334" cy="1429835"/>
          </a:xfrm>
          <a:custGeom>
            <a:avLst/>
            <a:gdLst>
              <a:gd name="connsiteX0" fmla="*/ 0 w 3584658"/>
              <a:gd name="connsiteY0" fmla="*/ 1261086 h 2522171"/>
              <a:gd name="connsiteX1" fmla="*/ 1792329 w 3584658"/>
              <a:gd name="connsiteY1" fmla="*/ 0 h 2522171"/>
              <a:gd name="connsiteX2" fmla="*/ 3584658 w 3584658"/>
              <a:gd name="connsiteY2" fmla="*/ 1261086 h 2522171"/>
              <a:gd name="connsiteX3" fmla="*/ 1792329 w 3584658"/>
              <a:gd name="connsiteY3" fmla="*/ 2522172 h 2522171"/>
              <a:gd name="connsiteX4" fmla="*/ 0 w 3584658"/>
              <a:gd name="connsiteY4" fmla="*/ 1261086 h 2522171"/>
              <a:gd name="connsiteX0" fmla="*/ 0 w 3760056"/>
              <a:gd name="connsiteY0" fmla="*/ 1262046 h 2524448"/>
              <a:gd name="connsiteX1" fmla="*/ 1792329 w 3760056"/>
              <a:gd name="connsiteY1" fmla="*/ 960 h 2524448"/>
              <a:gd name="connsiteX2" fmla="*/ 3760056 w 3760056"/>
              <a:gd name="connsiteY2" fmla="*/ 1430722 h 2524448"/>
              <a:gd name="connsiteX3" fmla="*/ 1792329 w 3760056"/>
              <a:gd name="connsiteY3" fmla="*/ 2523132 h 2524448"/>
              <a:gd name="connsiteX4" fmla="*/ 0 w 3760056"/>
              <a:gd name="connsiteY4" fmla="*/ 1262046 h 2524448"/>
              <a:gd name="connsiteX0" fmla="*/ 0 w 3928541"/>
              <a:gd name="connsiteY0" fmla="*/ 1327011 h 2523022"/>
              <a:gd name="connsiteX1" fmla="*/ 1960814 w 3928541"/>
              <a:gd name="connsiteY1" fmla="*/ 335 h 2523022"/>
              <a:gd name="connsiteX2" fmla="*/ 3928541 w 3928541"/>
              <a:gd name="connsiteY2" fmla="*/ 1430097 h 2523022"/>
              <a:gd name="connsiteX3" fmla="*/ 1960814 w 3928541"/>
              <a:gd name="connsiteY3" fmla="*/ 2522507 h 2523022"/>
              <a:gd name="connsiteX4" fmla="*/ 0 w 3928541"/>
              <a:gd name="connsiteY4" fmla="*/ 1327011 h 2523022"/>
              <a:gd name="connsiteX0" fmla="*/ 0 w 3928541"/>
              <a:gd name="connsiteY0" fmla="*/ 1345400 h 2541411"/>
              <a:gd name="connsiteX1" fmla="*/ 1960814 w 3928541"/>
              <a:gd name="connsiteY1" fmla="*/ 18724 h 2541411"/>
              <a:gd name="connsiteX2" fmla="*/ 3928541 w 3928541"/>
              <a:gd name="connsiteY2" fmla="*/ 1448486 h 2541411"/>
              <a:gd name="connsiteX3" fmla="*/ 1960814 w 3928541"/>
              <a:gd name="connsiteY3" fmla="*/ 2540896 h 2541411"/>
              <a:gd name="connsiteX4" fmla="*/ 0 w 3928541"/>
              <a:gd name="connsiteY4" fmla="*/ 1345400 h 2541411"/>
              <a:gd name="connsiteX0" fmla="*/ 1429 w 3929970"/>
              <a:gd name="connsiteY0" fmla="*/ 1017520 h 2213531"/>
              <a:gd name="connsiteX1" fmla="*/ 2271807 w 3929970"/>
              <a:gd name="connsiteY1" fmla="*/ 27529 h 2213531"/>
              <a:gd name="connsiteX2" fmla="*/ 3929970 w 3929970"/>
              <a:gd name="connsiteY2" fmla="*/ 1120606 h 2213531"/>
              <a:gd name="connsiteX3" fmla="*/ 1962243 w 3929970"/>
              <a:gd name="connsiteY3" fmla="*/ 2213016 h 2213531"/>
              <a:gd name="connsiteX4" fmla="*/ 1429 w 3929970"/>
              <a:gd name="connsiteY4" fmla="*/ 1017520 h 2213531"/>
              <a:gd name="connsiteX0" fmla="*/ 1429 w 3929970"/>
              <a:gd name="connsiteY0" fmla="*/ 990766 h 2186777"/>
              <a:gd name="connsiteX1" fmla="*/ 2271807 w 3929970"/>
              <a:gd name="connsiteY1" fmla="*/ 775 h 2186777"/>
              <a:gd name="connsiteX2" fmla="*/ 3929970 w 3929970"/>
              <a:gd name="connsiteY2" fmla="*/ 1093852 h 2186777"/>
              <a:gd name="connsiteX3" fmla="*/ 1962243 w 3929970"/>
              <a:gd name="connsiteY3" fmla="*/ 2186262 h 2186777"/>
              <a:gd name="connsiteX4" fmla="*/ 1429 w 3929970"/>
              <a:gd name="connsiteY4" fmla="*/ 990766 h 2186777"/>
              <a:gd name="connsiteX0" fmla="*/ 1623 w 3730887"/>
              <a:gd name="connsiteY0" fmla="*/ 1100626 h 2185491"/>
              <a:gd name="connsiteX1" fmla="*/ 2072724 w 3730887"/>
              <a:gd name="connsiteY1" fmla="*/ 3 h 2185491"/>
              <a:gd name="connsiteX2" fmla="*/ 3730887 w 3730887"/>
              <a:gd name="connsiteY2" fmla="*/ 1093080 h 2185491"/>
              <a:gd name="connsiteX3" fmla="*/ 1763160 w 3730887"/>
              <a:gd name="connsiteY3" fmla="*/ 2185490 h 2185491"/>
              <a:gd name="connsiteX4" fmla="*/ 1623 w 3730887"/>
              <a:gd name="connsiteY4" fmla="*/ 1100626 h 2185491"/>
              <a:gd name="connsiteX0" fmla="*/ 1619 w 3734444"/>
              <a:gd name="connsiteY0" fmla="*/ 1124722 h 2185568"/>
              <a:gd name="connsiteX1" fmla="*/ 2076281 w 3734444"/>
              <a:gd name="connsiteY1" fmla="*/ 52 h 2185568"/>
              <a:gd name="connsiteX2" fmla="*/ 3734444 w 3734444"/>
              <a:gd name="connsiteY2" fmla="*/ 1093129 h 2185568"/>
              <a:gd name="connsiteX3" fmla="*/ 1766717 w 3734444"/>
              <a:gd name="connsiteY3" fmla="*/ 2185539 h 2185568"/>
              <a:gd name="connsiteX4" fmla="*/ 1619 w 3734444"/>
              <a:gd name="connsiteY4" fmla="*/ 1124722 h 2185568"/>
              <a:gd name="connsiteX0" fmla="*/ 1916 w 3734741"/>
              <a:gd name="connsiteY0" fmla="*/ 1124722 h 2111021"/>
              <a:gd name="connsiteX1" fmla="*/ 2076578 w 3734741"/>
              <a:gd name="connsiteY1" fmla="*/ 52 h 2111021"/>
              <a:gd name="connsiteX2" fmla="*/ 3734741 w 3734741"/>
              <a:gd name="connsiteY2" fmla="*/ 1093129 h 2111021"/>
              <a:gd name="connsiteX3" fmla="*/ 1742113 w 3734741"/>
              <a:gd name="connsiteY3" fmla="*/ 2110989 h 2111021"/>
              <a:gd name="connsiteX4" fmla="*/ 1916 w 3734741"/>
              <a:gd name="connsiteY4" fmla="*/ 1124722 h 2111021"/>
              <a:gd name="connsiteX0" fmla="*/ 1724 w 3896474"/>
              <a:gd name="connsiteY0" fmla="*/ 1125915 h 2111024"/>
              <a:gd name="connsiteX1" fmla="*/ 2238311 w 3896474"/>
              <a:gd name="connsiteY1" fmla="*/ 53 h 2111024"/>
              <a:gd name="connsiteX2" fmla="*/ 3896474 w 3896474"/>
              <a:gd name="connsiteY2" fmla="*/ 1093130 h 2111024"/>
              <a:gd name="connsiteX3" fmla="*/ 1903846 w 3896474"/>
              <a:gd name="connsiteY3" fmla="*/ 2110990 h 2111024"/>
              <a:gd name="connsiteX4" fmla="*/ 1724 w 3896474"/>
              <a:gd name="connsiteY4" fmla="*/ 1125915 h 2111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6474" h="2111024">
                <a:moveTo>
                  <a:pt x="1724" y="1125915"/>
                </a:moveTo>
                <a:cubicBezTo>
                  <a:pt x="57468" y="774092"/>
                  <a:pt x="1589186" y="5517"/>
                  <a:pt x="2238311" y="53"/>
                </a:cubicBezTo>
                <a:cubicBezTo>
                  <a:pt x="2887436" y="-5411"/>
                  <a:pt x="3896474" y="396651"/>
                  <a:pt x="3896474" y="1093130"/>
                </a:cubicBezTo>
                <a:cubicBezTo>
                  <a:pt x="3896474" y="1789609"/>
                  <a:pt x="2552971" y="2105526"/>
                  <a:pt x="1903846" y="2110990"/>
                </a:cubicBezTo>
                <a:cubicBezTo>
                  <a:pt x="1254721" y="2116454"/>
                  <a:pt x="-54020" y="1477738"/>
                  <a:pt x="1724" y="1125915"/>
                </a:cubicBezTo>
                <a:close/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2" name="줄무늬가 있는 오른쪽 화살표[S] 21">
            <a:extLst>
              <a:ext uri="{FF2B5EF4-FFF2-40B4-BE49-F238E27FC236}">
                <a16:creationId xmlns:a16="http://schemas.microsoft.com/office/drawing/2014/main" id="{29B5BF24-EE9A-CE4C-B24E-AC350ECA371D}"/>
              </a:ext>
            </a:extLst>
          </p:cNvPr>
          <p:cNvSpPr/>
          <p:nvPr/>
        </p:nvSpPr>
        <p:spPr>
          <a:xfrm rot="13605406">
            <a:off x="5462877" y="4198514"/>
            <a:ext cx="1202641" cy="793442"/>
          </a:xfrm>
          <a:prstGeom prst="stripedRightArrow">
            <a:avLst>
              <a:gd name="adj1" fmla="val 27548"/>
              <a:gd name="adj2" fmla="val 52295"/>
            </a:avLst>
          </a:prstGeom>
          <a:solidFill>
            <a:schemeClr val="bg1">
              <a:lumMod val="75000"/>
              <a:alpha val="7855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23" name="타원 4">
            <a:extLst>
              <a:ext uri="{FF2B5EF4-FFF2-40B4-BE49-F238E27FC236}">
                <a16:creationId xmlns:a16="http://schemas.microsoft.com/office/drawing/2014/main" id="{A09C0C11-CACA-5649-8A86-29B4ECB134BF}"/>
              </a:ext>
            </a:extLst>
          </p:cNvPr>
          <p:cNvSpPr/>
          <p:nvPr/>
        </p:nvSpPr>
        <p:spPr>
          <a:xfrm rot="19762511">
            <a:off x="5824681" y="4783572"/>
            <a:ext cx="2593392" cy="1049081"/>
          </a:xfrm>
          <a:custGeom>
            <a:avLst/>
            <a:gdLst>
              <a:gd name="connsiteX0" fmla="*/ 0 w 2261961"/>
              <a:gd name="connsiteY0" fmla="*/ 480600 h 961200"/>
              <a:gd name="connsiteX1" fmla="*/ 1130981 w 2261961"/>
              <a:gd name="connsiteY1" fmla="*/ 0 h 961200"/>
              <a:gd name="connsiteX2" fmla="*/ 2261962 w 2261961"/>
              <a:gd name="connsiteY2" fmla="*/ 480600 h 961200"/>
              <a:gd name="connsiteX3" fmla="*/ 1130981 w 2261961"/>
              <a:gd name="connsiteY3" fmla="*/ 961200 h 961200"/>
              <a:gd name="connsiteX4" fmla="*/ 0 w 2261961"/>
              <a:gd name="connsiteY4" fmla="*/ 480600 h 961200"/>
              <a:gd name="connsiteX0" fmla="*/ 0 w 2396967"/>
              <a:gd name="connsiteY0" fmla="*/ 156782 h 1070319"/>
              <a:gd name="connsiteX1" fmla="*/ 1265986 w 2396967"/>
              <a:gd name="connsiteY1" fmla="*/ 98294 h 1070319"/>
              <a:gd name="connsiteX2" fmla="*/ 2396967 w 2396967"/>
              <a:gd name="connsiteY2" fmla="*/ 578894 h 1070319"/>
              <a:gd name="connsiteX3" fmla="*/ 1265986 w 2396967"/>
              <a:gd name="connsiteY3" fmla="*/ 1059494 h 1070319"/>
              <a:gd name="connsiteX4" fmla="*/ 0 w 2396967"/>
              <a:gd name="connsiteY4" fmla="*/ 156782 h 1070319"/>
              <a:gd name="connsiteX0" fmla="*/ 0 w 2578099"/>
              <a:gd name="connsiteY0" fmla="*/ 153949 h 1064214"/>
              <a:gd name="connsiteX1" fmla="*/ 1265986 w 2578099"/>
              <a:gd name="connsiteY1" fmla="*/ 95461 h 1064214"/>
              <a:gd name="connsiteX2" fmla="*/ 2578099 w 2578099"/>
              <a:gd name="connsiteY2" fmla="*/ 524160 h 1064214"/>
              <a:gd name="connsiteX3" fmla="*/ 1265986 w 2578099"/>
              <a:gd name="connsiteY3" fmla="*/ 1056661 h 1064214"/>
              <a:gd name="connsiteX4" fmla="*/ 0 w 2578099"/>
              <a:gd name="connsiteY4" fmla="*/ 153949 h 1064214"/>
              <a:gd name="connsiteX0" fmla="*/ 0 w 2578099"/>
              <a:gd name="connsiteY0" fmla="*/ 106264 h 910270"/>
              <a:gd name="connsiteX1" fmla="*/ 1265986 w 2578099"/>
              <a:gd name="connsiteY1" fmla="*/ 47776 h 910270"/>
              <a:gd name="connsiteX2" fmla="*/ 2578099 w 2578099"/>
              <a:gd name="connsiteY2" fmla="*/ 476475 h 910270"/>
              <a:gd name="connsiteX3" fmla="*/ 1265024 w 2578099"/>
              <a:gd name="connsiteY3" fmla="*/ 899785 h 910270"/>
              <a:gd name="connsiteX4" fmla="*/ 0 w 2578099"/>
              <a:gd name="connsiteY4" fmla="*/ 106264 h 910270"/>
              <a:gd name="connsiteX0" fmla="*/ 15293 w 2593392"/>
              <a:gd name="connsiteY0" fmla="*/ 122251 h 926257"/>
              <a:gd name="connsiteX1" fmla="*/ 1281279 w 2593392"/>
              <a:gd name="connsiteY1" fmla="*/ 63763 h 926257"/>
              <a:gd name="connsiteX2" fmla="*/ 2593392 w 2593392"/>
              <a:gd name="connsiteY2" fmla="*/ 492462 h 926257"/>
              <a:gd name="connsiteX3" fmla="*/ 1280317 w 2593392"/>
              <a:gd name="connsiteY3" fmla="*/ 915772 h 926257"/>
              <a:gd name="connsiteX4" fmla="*/ 15293 w 2593392"/>
              <a:gd name="connsiteY4" fmla="*/ 122251 h 926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93392" h="926257">
                <a:moveTo>
                  <a:pt x="15293" y="122251"/>
                </a:moveTo>
                <a:cubicBezTo>
                  <a:pt x="164752" y="-64009"/>
                  <a:pt x="851596" y="2061"/>
                  <a:pt x="1281279" y="63763"/>
                </a:cubicBezTo>
                <a:cubicBezTo>
                  <a:pt x="1710962" y="125465"/>
                  <a:pt x="2593392" y="227034"/>
                  <a:pt x="2593392" y="492462"/>
                </a:cubicBezTo>
                <a:cubicBezTo>
                  <a:pt x="2593392" y="757890"/>
                  <a:pt x="1710000" y="977474"/>
                  <a:pt x="1280317" y="915772"/>
                </a:cubicBezTo>
                <a:cubicBezTo>
                  <a:pt x="850634" y="854070"/>
                  <a:pt x="-134166" y="308511"/>
                  <a:pt x="15293" y="122251"/>
                </a:cubicBezTo>
                <a:close/>
              </a:path>
            </a:pathLst>
          </a:custGeom>
          <a:noFill/>
          <a:ln w="28575">
            <a:solidFill>
              <a:srgbClr val="51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4326865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1E60AE-5AB9-4B0F-A0D8-2339BA34DD0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>
                <a:latin typeface="+mj-ea"/>
              </a:rPr>
              <a:t>3.</a:t>
            </a:r>
            <a:r>
              <a:rPr lang="ko-KR" altLang="en-US" dirty="0">
                <a:latin typeface="+mj-ea"/>
              </a:rPr>
              <a:t> </a:t>
            </a:r>
            <a:r>
              <a:rPr lang="ko-KR" altLang="en-US" dirty="0"/>
              <a:t>프로젝트 분석 내용 방향성 선정</a:t>
            </a:r>
          </a:p>
        </p:txBody>
      </p:sp>
      <p:sp>
        <p:nvSpPr>
          <p:cNvPr id="12" name="부제목 3">
            <a:extLst>
              <a:ext uri="{FF2B5EF4-FFF2-40B4-BE49-F238E27FC236}">
                <a16:creationId xmlns:a16="http://schemas.microsoft.com/office/drawing/2014/main" id="{9BDE5150-D116-4748-8159-831FAA8ABF6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03-2 </a:t>
            </a:r>
            <a:r>
              <a:rPr lang="ko-KR" altLang="en-US" dirty="0"/>
              <a:t>자료 매트리스 분석</a:t>
            </a:r>
          </a:p>
        </p:txBody>
      </p:sp>
      <p:sp>
        <p:nvSpPr>
          <p:cNvPr id="13" name="텍스트 개체 틀 11">
            <a:extLst>
              <a:ext uri="{FF2B5EF4-FFF2-40B4-BE49-F238E27FC236}">
                <a16:creationId xmlns:a16="http://schemas.microsoft.com/office/drawing/2014/main" id="{77A760DD-A22E-4893-8886-C3EF30F0E80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color</a:t>
            </a:r>
            <a:r>
              <a:rPr lang="ko-KR" altLang="en-US" dirty="0"/>
              <a:t> </a:t>
            </a:r>
            <a:r>
              <a:rPr lang="en-US" altLang="ko-KR" dirty="0"/>
              <a:t>matrix</a:t>
            </a:r>
            <a:r>
              <a:rPr lang="ko-KR" altLang="en-US" dirty="0"/>
              <a:t> 분석 </a:t>
            </a:r>
            <a:r>
              <a:rPr lang="en-US" altLang="ko-KR" dirty="0"/>
              <a:t>: </a:t>
            </a:r>
            <a:r>
              <a:rPr lang="ko-KR" altLang="en-US" dirty="0"/>
              <a:t>단색</a:t>
            </a:r>
          </a:p>
        </p:txBody>
      </p:sp>
      <p:sp>
        <p:nvSpPr>
          <p:cNvPr id="44" name="텍스트 개체 틀 11">
            <a:extLst>
              <a:ext uri="{FF2B5EF4-FFF2-40B4-BE49-F238E27FC236}">
                <a16:creationId xmlns:a16="http://schemas.microsoft.com/office/drawing/2014/main" id="{9F3ABBDE-16C5-461C-91BD-29F6FF836A0E}"/>
              </a:ext>
            </a:extLst>
          </p:cNvPr>
          <p:cNvSpPr txBox="1">
            <a:spLocks/>
          </p:cNvSpPr>
          <p:nvPr/>
        </p:nvSpPr>
        <p:spPr>
          <a:xfrm>
            <a:off x="5253957" y="1404260"/>
            <a:ext cx="2369448" cy="330651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Clr>
                <a:srgbClr val="2AB9C7"/>
              </a:buClr>
              <a:buSzPct val="80000"/>
              <a:buFont typeface="Wingdings" panose="05000000000000000000" pitchFamily="2" charset="2"/>
              <a:buChar char="l"/>
              <a:defRPr sz="1600" kern="1200">
                <a:solidFill>
                  <a:srgbClr val="595959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30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color</a:t>
            </a:r>
            <a:r>
              <a:rPr lang="ko-KR" altLang="en-US" sz="130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30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matrix</a:t>
            </a:r>
            <a:r>
              <a:rPr lang="ko-KR" altLang="en-US" sz="130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분석 </a:t>
            </a:r>
            <a:r>
              <a:rPr lang="en-US" altLang="ko-KR" sz="130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0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배색</a:t>
            </a:r>
            <a:endParaRPr lang="ko-KR" altLang="en-US" sz="1300" dirty="0"/>
          </a:p>
        </p:txBody>
      </p:sp>
      <p:sp>
        <p:nvSpPr>
          <p:cNvPr id="6" name="타원 4">
            <a:extLst>
              <a:ext uri="{FF2B5EF4-FFF2-40B4-BE49-F238E27FC236}">
                <a16:creationId xmlns:a16="http://schemas.microsoft.com/office/drawing/2014/main" id="{4BA83B54-1652-3243-A748-A99FEA92B07F}"/>
              </a:ext>
            </a:extLst>
          </p:cNvPr>
          <p:cNvSpPr/>
          <p:nvPr/>
        </p:nvSpPr>
        <p:spPr>
          <a:xfrm rot="19997884">
            <a:off x="6834094" y="4728089"/>
            <a:ext cx="2221533" cy="1049081"/>
          </a:xfrm>
          <a:custGeom>
            <a:avLst/>
            <a:gdLst>
              <a:gd name="connsiteX0" fmla="*/ 0 w 2261961"/>
              <a:gd name="connsiteY0" fmla="*/ 480600 h 961200"/>
              <a:gd name="connsiteX1" fmla="*/ 1130981 w 2261961"/>
              <a:gd name="connsiteY1" fmla="*/ 0 h 961200"/>
              <a:gd name="connsiteX2" fmla="*/ 2261962 w 2261961"/>
              <a:gd name="connsiteY2" fmla="*/ 480600 h 961200"/>
              <a:gd name="connsiteX3" fmla="*/ 1130981 w 2261961"/>
              <a:gd name="connsiteY3" fmla="*/ 961200 h 961200"/>
              <a:gd name="connsiteX4" fmla="*/ 0 w 2261961"/>
              <a:gd name="connsiteY4" fmla="*/ 480600 h 961200"/>
              <a:gd name="connsiteX0" fmla="*/ 0 w 2396967"/>
              <a:gd name="connsiteY0" fmla="*/ 156782 h 1070319"/>
              <a:gd name="connsiteX1" fmla="*/ 1265986 w 2396967"/>
              <a:gd name="connsiteY1" fmla="*/ 98294 h 1070319"/>
              <a:gd name="connsiteX2" fmla="*/ 2396967 w 2396967"/>
              <a:gd name="connsiteY2" fmla="*/ 578894 h 1070319"/>
              <a:gd name="connsiteX3" fmla="*/ 1265986 w 2396967"/>
              <a:gd name="connsiteY3" fmla="*/ 1059494 h 1070319"/>
              <a:gd name="connsiteX4" fmla="*/ 0 w 2396967"/>
              <a:gd name="connsiteY4" fmla="*/ 156782 h 1070319"/>
              <a:gd name="connsiteX0" fmla="*/ 0 w 2578099"/>
              <a:gd name="connsiteY0" fmla="*/ 153949 h 1064214"/>
              <a:gd name="connsiteX1" fmla="*/ 1265986 w 2578099"/>
              <a:gd name="connsiteY1" fmla="*/ 95461 h 1064214"/>
              <a:gd name="connsiteX2" fmla="*/ 2578099 w 2578099"/>
              <a:gd name="connsiteY2" fmla="*/ 524160 h 1064214"/>
              <a:gd name="connsiteX3" fmla="*/ 1265986 w 2578099"/>
              <a:gd name="connsiteY3" fmla="*/ 1056661 h 1064214"/>
              <a:gd name="connsiteX4" fmla="*/ 0 w 2578099"/>
              <a:gd name="connsiteY4" fmla="*/ 153949 h 1064214"/>
              <a:gd name="connsiteX0" fmla="*/ 0 w 2578099"/>
              <a:gd name="connsiteY0" fmla="*/ 106264 h 910270"/>
              <a:gd name="connsiteX1" fmla="*/ 1265986 w 2578099"/>
              <a:gd name="connsiteY1" fmla="*/ 47776 h 910270"/>
              <a:gd name="connsiteX2" fmla="*/ 2578099 w 2578099"/>
              <a:gd name="connsiteY2" fmla="*/ 476475 h 910270"/>
              <a:gd name="connsiteX3" fmla="*/ 1265024 w 2578099"/>
              <a:gd name="connsiteY3" fmla="*/ 899785 h 910270"/>
              <a:gd name="connsiteX4" fmla="*/ 0 w 2578099"/>
              <a:gd name="connsiteY4" fmla="*/ 106264 h 910270"/>
              <a:gd name="connsiteX0" fmla="*/ 15293 w 2593392"/>
              <a:gd name="connsiteY0" fmla="*/ 122251 h 926257"/>
              <a:gd name="connsiteX1" fmla="*/ 1281279 w 2593392"/>
              <a:gd name="connsiteY1" fmla="*/ 63763 h 926257"/>
              <a:gd name="connsiteX2" fmla="*/ 2593392 w 2593392"/>
              <a:gd name="connsiteY2" fmla="*/ 492462 h 926257"/>
              <a:gd name="connsiteX3" fmla="*/ 1280317 w 2593392"/>
              <a:gd name="connsiteY3" fmla="*/ 915772 h 926257"/>
              <a:gd name="connsiteX4" fmla="*/ 15293 w 2593392"/>
              <a:gd name="connsiteY4" fmla="*/ 122251 h 926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93392" h="926257">
                <a:moveTo>
                  <a:pt x="15293" y="122251"/>
                </a:moveTo>
                <a:cubicBezTo>
                  <a:pt x="164752" y="-64009"/>
                  <a:pt x="851596" y="2061"/>
                  <a:pt x="1281279" y="63763"/>
                </a:cubicBezTo>
                <a:cubicBezTo>
                  <a:pt x="1710962" y="125465"/>
                  <a:pt x="2593392" y="227034"/>
                  <a:pt x="2593392" y="492462"/>
                </a:cubicBezTo>
                <a:cubicBezTo>
                  <a:pt x="2593392" y="757890"/>
                  <a:pt x="1710000" y="977474"/>
                  <a:pt x="1280317" y="915772"/>
                </a:cubicBezTo>
                <a:cubicBezTo>
                  <a:pt x="850634" y="854070"/>
                  <a:pt x="-134166" y="308511"/>
                  <a:pt x="15293" y="122251"/>
                </a:cubicBezTo>
                <a:close/>
              </a:path>
            </a:pathLst>
          </a:custGeom>
          <a:noFill/>
          <a:ln w="28575">
            <a:solidFill>
              <a:srgbClr val="51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7" name="타원 5">
            <a:extLst>
              <a:ext uri="{FF2B5EF4-FFF2-40B4-BE49-F238E27FC236}">
                <a16:creationId xmlns:a16="http://schemas.microsoft.com/office/drawing/2014/main" id="{401CE430-D341-1B4F-8213-CEFB0DAB2921}"/>
              </a:ext>
            </a:extLst>
          </p:cNvPr>
          <p:cNvSpPr/>
          <p:nvPr/>
        </p:nvSpPr>
        <p:spPr>
          <a:xfrm rot="19227038">
            <a:off x="5318930" y="2695764"/>
            <a:ext cx="2307877" cy="1402307"/>
          </a:xfrm>
          <a:custGeom>
            <a:avLst/>
            <a:gdLst>
              <a:gd name="connsiteX0" fmla="*/ 0 w 3584658"/>
              <a:gd name="connsiteY0" fmla="*/ 1261086 h 2522171"/>
              <a:gd name="connsiteX1" fmla="*/ 1792329 w 3584658"/>
              <a:gd name="connsiteY1" fmla="*/ 0 h 2522171"/>
              <a:gd name="connsiteX2" fmla="*/ 3584658 w 3584658"/>
              <a:gd name="connsiteY2" fmla="*/ 1261086 h 2522171"/>
              <a:gd name="connsiteX3" fmla="*/ 1792329 w 3584658"/>
              <a:gd name="connsiteY3" fmla="*/ 2522172 h 2522171"/>
              <a:gd name="connsiteX4" fmla="*/ 0 w 3584658"/>
              <a:gd name="connsiteY4" fmla="*/ 1261086 h 2522171"/>
              <a:gd name="connsiteX0" fmla="*/ 0 w 3760056"/>
              <a:gd name="connsiteY0" fmla="*/ 1262046 h 2524448"/>
              <a:gd name="connsiteX1" fmla="*/ 1792329 w 3760056"/>
              <a:gd name="connsiteY1" fmla="*/ 960 h 2524448"/>
              <a:gd name="connsiteX2" fmla="*/ 3760056 w 3760056"/>
              <a:gd name="connsiteY2" fmla="*/ 1430722 h 2524448"/>
              <a:gd name="connsiteX3" fmla="*/ 1792329 w 3760056"/>
              <a:gd name="connsiteY3" fmla="*/ 2523132 h 2524448"/>
              <a:gd name="connsiteX4" fmla="*/ 0 w 3760056"/>
              <a:gd name="connsiteY4" fmla="*/ 1262046 h 2524448"/>
              <a:gd name="connsiteX0" fmla="*/ 0 w 3928541"/>
              <a:gd name="connsiteY0" fmla="*/ 1327011 h 2523022"/>
              <a:gd name="connsiteX1" fmla="*/ 1960814 w 3928541"/>
              <a:gd name="connsiteY1" fmla="*/ 335 h 2523022"/>
              <a:gd name="connsiteX2" fmla="*/ 3928541 w 3928541"/>
              <a:gd name="connsiteY2" fmla="*/ 1430097 h 2523022"/>
              <a:gd name="connsiteX3" fmla="*/ 1960814 w 3928541"/>
              <a:gd name="connsiteY3" fmla="*/ 2522507 h 2523022"/>
              <a:gd name="connsiteX4" fmla="*/ 0 w 3928541"/>
              <a:gd name="connsiteY4" fmla="*/ 1327011 h 2523022"/>
              <a:gd name="connsiteX0" fmla="*/ 0 w 3928541"/>
              <a:gd name="connsiteY0" fmla="*/ 1345400 h 2541411"/>
              <a:gd name="connsiteX1" fmla="*/ 1960814 w 3928541"/>
              <a:gd name="connsiteY1" fmla="*/ 18724 h 2541411"/>
              <a:gd name="connsiteX2" fmla="*/ 3928541 w 3928541"/>
              <a:gd name="connsiteY2" fmla="*/ 1448486 h 2541411"/>
              <a:gd name="connsiteX3" fmla="*/ 1960814 w 3928541"/>
              <a:gd name="connsiteY3" fmla="*/ 2540896 h 2541411"/>
              <a:gd name="connsiteX4" fmla="*/ 0 w 3928541"/>
              <a:gd name="connsiteY4" fmla="*/ 1345400 h 2541411"/>
              <a:gd name="connsiteX0" fmla="*/ 1429 w 3929970"/>
              <a:gd name="connsiteY0" fmla="*/ 1017520 h 2213531"/>
              <a:gd name="connsiteX1" fmla="*/ 2271807 w 3929970"/>
              <a:gd name="connsiteY1" fmla="*/ 27529 h 2213531"/>
              <a:gd name="connsiteX2" fmla="*/ 3929970 w 3929970"/>
              <a:gd name="connsiteY2" fmla="*/ 1120606 h 2213531"/>
              <a:gd name="connsiteX3" fmla="*/ 1962243 w 3929970"/>
              <a:gd name="connsiteY3" fmla="*/ 2213016 h 2213531"/>
              <a:gd name="connsiteX4" fmla="*/ 1429 w 3929970"/>
              <a:gd name="connsiteY4" fmla="*/ 1017520 h 2213531"/>
              <a:gd name="connsiteX0" fmla="*/ 1429 w 3929970"/>
              <a:gd name="connsiteY0" fmla="*/ 990766 h 2186777"/>
              <a:gd name="connsiteX1" fmla="*/ 2271807 w 3929970"/>
              <a:gd name="connsiteY1" fmla="*/ 775 h 2186777"/>
              <a:gd name="connsiteX2" fmla="*/ 3929970 w 3929970"/>
              <a:gd name="connsiteY2" fmla="*/ 1093852 h 2186777"/>
              <a:gd name="connsiteX3" fmla="*/ 1962243 w 3929970"/>
              <a:gd name="connsiteY3" fmla="*/ 2186262 h 2186777"/>
              <a:gd name="connsiteX4" fmla="*/ 1429 w 3929970"/>
              <a:gd name="connsiteY4" fmla="*/ 990766 h 2186777"/>
              <a:gd name="connsiteX0" fmla="*/ 1623 w 3730887"/>
              <a:gd name="connsiteY0" fmla="*/ 1100626 h 2185491"/>
              <a:gd name="connsiteX1" fmla="*/ 2072724 w 3730887"/>
              <a:gd name="connsiteY1" fmla="*/ 3 h 2185491"/>
              <a:gd name="connsiteX2" fmla="*/ 3730887 w 3730887"/>
              <a:gd name="connsiteY2" fmla="*/ 1093080 h 2185491"/>
              <a:gd name="connsiteX3" fmla="*/ 1763160 w 3730887"/>
              <a:gd name="connsiteY3" fmla="*/ 2185490 h 2185491"/>
              <a:gd name="connsiteX4" fmla="*/ 1623 w 3730887"/>
              <a:gd name="connsiteY4" fmla="*/ 1100626 h 2185491"/>
              <a:gd name="connsiteX0" fmla="*/ 1619 w 3734444"/>
              <a:gd name="connsiteY0" fmla="*/ 1124722 h 2185568"/>
              <a:gd name="connsiteX1" fmla="*/ 2076281 w 3734444"/>
              <a:gd name="connsiteY1" fmla="*/ 52 h 2185568"/>
              <a:gd name="connsiteX2" fmla="*/ 3734444 w 3734444"/>
              <a:gd name="connsiteY2" fmla="*/ 1093129 h 2185568"/>
              <a:gd name="connsiteX3" fmla="*/ 1766717 w 3734444"/>
              <a:gd name="connsiteY3" fmla="*/ 2185539 h 2185568"/>
              <a:gd name="connsiteX4" fmla="*/ 1619 w 3734444"/>
              <a:gd name="connsiteY4" fmla="*/ 1124722 h 2185568"/>
              <a:gd name="connsiteX0" fmla="*/ 1916 w 3734741"/>
              <a:gd name="connsiteY0" fmla="*/ 1124722 h 2111021"/>
              <a:gd name="connsiteX1" fmla="*/ 2076578 w 3734741"/>
              <a:gd name="connsiteY1" fmla="*/ 52 h 2111021"/>
              <a:gd name="connsiteX2" fmla="*/ 3734741 w 3734741"/>
              <a:gd name="connsiteY2" fmla="*/ 1093129 h 2111021"/>
              <a:gd name="connsiteX3" fmla="*/ 1742113 w 3734741"/>
              <a:gd name="connsiteY3" fmla="*/ 2110989 h 2111021"/>
              <a:gd name="connsiteX4" fmla="*/ 1916 w 3734741"/>
              <a:gd name="connsiteY4" fmla="*/ 1124722 h 2111021"/>
              <a:gd name="connsiteX0" fmla="*/ 1724 w 3896474"/>
              <a:gd name="connsiteY0" fmla="*/ 1125915 h 2111024"/>
              <a:gd name="connsiteX1" fmla="*/ 2238311 w 3896474"/>
              <a:gd name="connsiteY1" fmla="*/ 53 h 2111024"/>
              <a:gd name="connsiteX2" fmla="*/ 3896474 w 3896474"/>
              <a:gd name="connsiteY2" fmla="*/ 1093130 h 2111024"/>
              <a:gd name="connsiteX3" fmla="*/ 1903846 w 3896474"/>
              <a:gd name="connsiteY3" fmla="*/ 2110990 h 2111024"/>
              <a:gd name="connsiteX4" fmla="*/ 1724 w 3896474"/>
              <a:gd name="connsiteY4" fmla="*/ 1125915 h 2111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6474" h="2111024">
                <a:moveTo>
                  <a:pt x="1724" y="1125915"/>
                </a:moveTo>
                <a:cubicBezTo>
                  <a:pt x="57468" y="774092"/>
                  <a:pt x="1589186" y="5517"/>
                  <a:pt x="2238311" y="53"/>
                </a:cubicBezTo>
                <a:cubicBezTo>
                  <a:pt x="2887436" y="-5411"/>
                  <a:pt x="3896474" y="396651"/>
                  <a:pt x="3896474" y="1093130"/>
                </a:cubicBezTo>
                <a:cubicBezTo>
                  <a:pt x="3896474" y="1789609"/>
                  <a:pt x="2552971" y="2105526"/>
                  <a:pt x="1903846" y="2110990"/>
                </a:cubicBezTo>
                <a:cubicBezTo>
                  <a:pt x="1254721" y="2116454"/>
                  <a:pt x="-54020" y="1477738"/>
                  <a:pt x="1724" y="1125915"/>
                </a:cubicBezTo>
                <a:close/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줄무늬가 있는 오른쪽 화살표[S] 7">
            <a:extLst>
              <a:ext uri="{FF2B5EF4-FFF2-40B4-BE49-F238E27FC236}">
                <a16:creationId xmlns:a16="http://schemas.microsoft.com/office/drawing/2014/main" id="{A74DF9B0-E800-E945-A291-1252E87D8508}"/>
              </a:ext>
            </a:extLst>
          </p:cNvPr>
          <p:cNvSpPr/>
          <p:nvPr/>
        </p:nvSpPr>
        <p:spPr>
          <a:xfrm rot="14047416">
            <a:off x="6635081" y="3896067"/>
            <a:ext cx="1202641" cy="793442"/>
          </a:xfrm>
          <a:prstGeom prst="stripedRightArrow">
            <a:avLst>
              <a:gd name="adj1" fmla="val 27548"/>
              <a:gd name="adj2" fmla="val 52295"/>
            </a:avLst>
          </a:prstGeom>
          <a:solidFill>
            <a:schemeClr val="bg1">
              <a:lumMod val="75000"/>
              <a:alpha val="7855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9" name="타원 4">
            <a:extLst>
              <a:ext uri="{FF2B5EF4-FFF2-40B4-BE49-F238E27FC236}">
                <a16:creationId xmlns:a16="http://schemas.microsoft.com/office/drawing/2014/main" id="{712232B8-1600-364B-A9DD-84A3732A24FA}"/>
              </a:ext>
            </a:extLst>
          </p:cNvPr>
          <p:cNvSpPr/>
          <p:nvPr/>
        </p:nvSpPr>
        <p:spPr>
          <a:xfrm rot="18850565">
            <a:off x="2016879" y="4537797"/>
            <a:ext cx="2593392" cy="1049081"/>
          </a:xfrm>
          <a:custGeom>
            <a:avLst/>
            <a:gdLst>
              <a:gd name="connsiteX0" fmla="*/ 0 w 2261961"/>
              <a:gd name="connsiteY0" fmla="*/ 480600 h 961200"/>
              <a:gd name="connsiteX1" fmla="*/ 1130981 w 2261961"/>
              <a:gd name="connsiteY1" fmla="*/ 0 h 961200"/>
              <a:gd name="connsiteX2" fmla="*/ 2261962 w 2261961"/>
              <a:gd name="connsiteY2" fmla="*/ 480600 h 961200"/>
              <a:gd name="connsiteX3" fmla="*/ 1130981 w 2261961"/>
              <a:gd name="connsiteY3" fmla="*/ 961200 h 961200"/>
              <a:gd name="connsiteX4" fmla="*/ 0 w 2261961"/>
              <a:gd name="connsiteY4" fmla="*/ 480600 h 961200"/>
              <a:gd name="connsiteX0" fmla="*/ 0 w 2396967"/>
              <a:gd name="connsiteY0" fmla="*/ 156782 h 1070319"/>
              <a:gd name="connsiteX1" fmla="*/ 1265986 w 2396967"/>
              <a:gd name="connsiteY1" fmla="*/ 98294 h 1070319"/>
              <a:gd name="connsiteX2" fmla="*/ 2396967 w 2396967"/>
              <a:gd name="connsiteY2" fmla="*/ 578894 h 1070319"/>
              <a:gd name="connsiteX3" fmla="*/ 1265986 w 2396967"/>
              <a:gd name="connsiteY3" fmla="*/ 1059494 h 1070319"/>
              <a:gd name="connsiteX4" fmla="*/ 0 w 2396967"/>
              <a:gd name="connsiteY4" fmla="*/ 156782 h 1070319"/>
              <a:gd name="connsiteX0" fmla="*/ 0 w 2578099"/>
              <a:gd name="connsiteY0" fmla="*/ 153949 h 1064214"/>
              <a:gd name="connsiteX1" fmla="*/ 1265986 w 2578099"/>
              <a:gd name="connsiteY1" fmla="*/ 95461 h 1064214"/>
              <a:gd name="connsiteX2" fmla="*/ 2578099 w 2578099"/>
              <a:gd name="connsiteY2" fmla="*/ 524160 h 1064214"/>
              <a:gd name="connsiteX3" fmla="*/ 1265986 w 2578099"/>
              <a:gd name="connsiteY3" fmla="*/ 1056661 h 1064214"/>
              <a:gd name="connsiteX4" fmla="*/ 0 w 2578099"/>
              <a:gd name="connsiteY4" fmla="*/ 153949 h 1064214"/>
              <a:gd name="connsiteX0" fmla="*/ 0 w 2578099"/>
              <a:gd name="connsiteY0" fmla="*/ 106264 h 910270"/>
              <a:gd name="connsiteX1" fmla="*/ 1265986 w 2578099"/>
              <a:gd name="connsiteY1" fmla="*/ 47776 h 910270"/>
              <a:gd name="connsiteX2" fmla="*/ 2578099 w 2578099"/>
              <a:gd name="connsiteY2" fmla="*/ 476475 h 910270"/>
              <a:gd name="connsiteX3" fmla="*/ 1265024 w 2578099"/>
              <a:gd name="connsiteY3" fmla="*/ 899785 h 910270"/>
              <a:gd name="connsiteX4" fmla="*/ 0 w 2578099"/>
              <a:gd name="connsiteY4" fmla="*/ 106264 h 910270"/>
              <a:gd name="connsiteX0" fmla="*/ 15293 w 2593392"/>
              <a:gd name="connsiteY0" fmla="*/ 122251 h 926257"/>
              <a:gd name="connsiteX1" fmla="*/ 1281279 w 2593392"/>
              <a:gd name="connsiteY1" fmla="*/ 63763 h 926257"/>
              <a:gd name="connsiteX2" fmla="*/ 2593392 w 2593392"/>
              <a:gd name="connsiteY2" fmla="*/ 492462 h 926257"/>
              <a:gd name="connsiteX3" fmla="*/ 1280317 w 2593392"/>
              <a:gd name="connsiteY3" fmla="*/ 915772 h 926257"/>
              <a:gd name="connsiteX4" fmla="*/ 15293 w 2593392"/>
              <a:gd name="connsiteY4" fmla="*/ 122251 h 926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93392" h="926257">
                <a:moveTo>
                  <a:pt x="15293" y="122251"/>
                </a:moveTo>
                <a:cubicBezTo>
                  <a:pt x="164752" y="-64009"/>
                  <a:pt x="851596" y="2061"/>
                  <a:pt x="1281279" y="63763"/>
                </a:cubicBezTo>
                <a:cubicBezTo>
                  <a:pt x="1710962" y="125465"/>
                  <a:pt x="2593392" y="227034"/>
                  <a:pt x="2593392" y="492462"/>
                </a:cubicBezTo>
                <a:cubicBezTo>
                  <a:pt x="2593392" y="757890"/>
                  <a:pt x="1710000" y="977474"/>
                  <a:pt x="1280317" y="915772"/>
                </a:cubicBezTo>
                <a:cubicBezTo>
                  <a:pt x="850634" y="854070"/>
                  <a:pt x="-134166" y="308511"/>
                  <a:pt x="15293" y="122251"/>
                </a:cubicBezTo>
                <a:close/>
              </a:path>
            </a:pathLst>
          </a:custGeom>
          <a:noFill/>
          <a:ln w="28575">
            <a:solidFill>
              <a:srgbClr val="51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0" name="타원 5">
            <a:extLst>
              <a:ext uri="{FF2B5EF4-FFF2-40B4-BE49-F238E27FC236}">
                <a16:creationId xmlns:a16="http://schemas.microsoft.com/office/drawing/2014/main" id="{F81A84BE-0A36-0D42-96D6-8850991A5002}"/>
              </a:ext>
            </a:extLst>
          </p:cNvPr>
          <p:cNvSpPr/>
          <p:nvPr/>
        </p:nvSpPr>
        <p:spPr>
          <a:xfrm rot="18557026">
            <a:off x="1149182" y="2549422"/>
            <a:ext cx="1783334" cy="1429835"/>
          </a:xfrm>
          <a:custGeom>
            <a:avLst/>
            <a:gdLst>
              <a:gd name="connsiteX0" fmla="*/ 0 w 3584658"/>
              <a:gd name="connsiteY0" fmla="*/ 1261086 h 2522171"/>
              <a:gd name="connsiteX1" fmla="*/ 1792329 w 3584658"/>
              <a:gd name="connsiteY1" fmla="*/ 0 h 2522171"/>
              <a:gd name="connsiteX2" fmla="*/ 3584658 w 3584658"/>
              <a:gd name="connsiteY2" fmla="*/ 1261086 h 2522171"/>
              <a:gd name="connsiteX3" fmla="*/ 1792329 w 3584658"/>
              <a:gd name="connsiteY3" fmla="*/ 2522172 h 2522171"/>
              <a:gd name="connsiteX4" fmla="*/ 0 w 3584658"/>
              <a:gd name="connsiteY4" fmla="*/ 1261086 h 2522171"/>
              <a:gd name="connsiteX0" fmla="*/ 0 w 3760056"/>
              <a:gd name="connsiteY0" fmla="*/ 1262046 h 2524448"/>
              <a:gd name="connsiteX1" fmla="*/ 1792329 w 3760056"/>
              <a:gd name="connsiteY1" fmla="*/ 960 h 2524448"/>
              <a:gd name="connsiteX2" fmla="*/ 3760056 w 3760056"/>
              <a:gd name="connsiteY2" fmla="*/ 1430722 h 2524448"/>
              <a:gd name="connsiteX3" fmla="*/ 1792329 w 3760056"/>
              <a:gd name="connsiteY3" fmla="*/ 2523132 h 2524448"/>
              <a:gd name="connsiteX4" fmla="*/ 0 w 3760056"/>
              <a:gd name="connsiteY4" fmla="*/ 1262046 h 2524448"/>
              <a:gd name="connsiteX0" fmla="*/ 0 w 3928541"/>
              <a:gd name="connsiteY0" fmla="*/ 1327011 h 2523022"/>
              <a:gd name="connsiteX1" fmla="*/ 1960814 w 3928541"/>
              <a:gd name="connsiteY1" fmla="*/ 335 h 2523022"/>
              <a:gd name="connsiteX2" fmla="*/ 3928541 w 3928541"/>
              <a:gd name="connsiteY2" fmla="*/ 1430097 h 2523022"/>
              <a:gd name="connsiteX3" fmla="*/ 1960814 w 3928541"/>
              <a:gd name="connsiteY3" fmla="*/ 2522507 h 2523022"/>
              <a:gd name="connsiteX4" fmla="*/ 0 w 3928541"/>
              <a:gd name="connsiteY4" fmla="*/ 1327011 h 2523022"/>
              <a:gd name="connsiteX0" fmla="*/ 0 w 3928541"/>
              <a:gd name="connsiteY0" fmla="*/ 1345400 h 2541411"/>
              <a:gd name="connsiteX1" fmla="*/ 1960814 w 3928541"/>
              <a:gd name="connsiteY1" fmla="*/ 18724 h 2541411"/>
              <a:gd name="connsiteX2" fmla="*/ 3928541 w 3928541"/>
              <a:gd name="connsiteY2" fmla="*/ 1448486 h 2541411"/>
              <a:gd name="connsiteX3" fmla="*/ 1960814 w 3928541"/>
              <a:gd name="connsiteY3" fmla="*/ 2540896 h 2541411"/>
              <a:gd name="connsiteX4" fmla="*/ 0 w 3928541"/>
              <a:gd name="connsiteY4" fmla="*/ 1345400 h 2541411"/>
              <a:gd name="connsiteX0" fmla="*/ 1429 w 3929970"/>
              <a:gd name="connsiteY0" fmla="*/ 1017520 h 2213531"/>
              <a:gd name="connsiteX1" fmla="*/ 2271807 w 3929970"/>
              <a:gd name="connsiteY1" fmla="*/ 27529 h 2213531"/>
              <a:gd name="connsiteX2" fmla="*/ 3929970 w 3929970"/>
              <a:gd name="connsiteY2" fmla="*/ 1120606 h 2213531"/>
              <a:gd name="connsiteX3" fmla="*/ 1962243 w 3929970"/>
              <a:gd name="connsiteY3" fmla="*/ 2213016 h 2213531"/>
              <a:gd name="connsiteX4" fmla="*/ 1429 w 3929970"/>
              <a:gd name="connsiteY4" fmla="*/ 1017520 h 2213531"/>
              <a:gd name="connsiteX0" fmla="*/ 1429 w 3929970"/>
              <a:gd name="connsiteY0" fmla="*/ 990766 h 2186777"/>
              <a:gd name="connsiteX1" fmla="*/ 2271807 w 3929970"/>
              <a:gd name="connsiteY1" fmla="*/ 775 h 2186777"/>
              <a:gd name="connsiteX2" fmla="*/ 3929970 w 3929970"/>
              <a:gd name="connsiteY2" fmla="*/ 1093852 h 2186777"/>
              <a:gd name="connsiteX3" fmla="*/ 1962243 w 3929970"/>
              <a:gd name="connsiteY3" fmla="*/ 2186262 h 2186777"/>
              <a:gd name="connsiteX4" fmla="*/ 1429 w 3929970"/>
              <a:gd name="connsiteY4" fmla="*/ 990766 h 2186777"/>
              <a:gd name="connsiteX0" fmla="*/ 1623 w 3730887"/>
              <a:gd name="connsiteY0" fmla="*/ 1100626 h 2185491"/>
              <a:gd name="connsiteX1" fmla="*/ 2072724 w 3730887"/>
              <a:gd name="connsiteY1" fmla="*/ 3 h 2185491"/>
              <a:gd name="connsiteX2" fmla="*/ 3730887 w 3730887"/>
              <a:gd name="connsiteY2" fmla="*/ 1093080 h 2185491"/>
              <a:gd name="connsiteX3" fmla="*/ 1763160 w 3730887"/>
              <a:gd name="connsiteY3" fmla="*/ 2185490 h 2185491"/>
              <a:gd name="connsiteX4" fmla="*/ 1623 w 3730887"/>
              <a:gd name="connsiteY4" fmla="*/ 1100626 h 2185491"/>
              <a:gd name="connsiteX0" fmla="*/ 1619 w 3734444"/>
              <a:gd name="connsiteY0" fmla="*/ 1124722 h 2185568"/>
              <a:gd name="connsiteX1" fmla="*/ 2076281 w 3734444"/>
              <a:gd name="connsiteY1" fmla="*/ 52 h 2185568"/>
              <a:gd name="connsiteX2" fmla="*/ 3734444 w 3734444"/>
              <a:gd name="connsiteY2" fmla="*/ 1093129 h 2185568"/>
              <a:gd name="connsiteX3" fmla="*/ 1766717 w 3734444"/>
              <a:gd name="connsiteY3" fmla="*/ 2185539 h 2185568"/>
              <a:gd name="connsiteX4" fmla="*/ 1619 w 3734444"/>
              <a:gd name="connsiteY4" fmla="*/ 1124722 h 2185568"/>
              <a:gd name="connsiteX0" fmla="*/ 1916 w 3734741"/>
              <a:gd name="connsiteY0" fmla="*/ 1124722 h 2111021"/>
              <a:gd name="connsiteX1" fmla="*/ 2076578 w 3734741"/>
              <a:gd name="connsiteY1" fmla="*/ 52 h 2111021"/>
              <a:gd name="connsiteX2" fmla="*/ 3734741 w 3734741"/>
              <a:gd name="connsiteY2" fmla="*/ 1093129 h 2111021"/>
              <a:gd name="connsiteX3" fmla="*/ 1742113 w 3734741"/>
              <a:gd name="connsiteY3" fmla="*/ 2110989 h 2111021"/>
              <a:gd name="connsiteX4" fmla="*/ 1916 w 3734741"/>
              <a:gd name="connsiteY4" fmla="*/ 1124722 h 2111021"/>
              <a:gd name="connsiteX0" fmla="*/ 1724 w 3896474"/>
              <a:gd name="connsiteY0" fmla="*/ 1125915 h 2111024"/>
              <a:gd name="connsiteX1" fmla="*/ 2238311 w 3896474"/>
              <a:gd name="connsiteY1" fmla="*/ 53 h 2111024"/>
              <a:gd name="connsiteX2" fmla="*/ 3896474 w 3896474"/>
              <a:gd name="connsiteY2" fmla="*/ 1093130 h 2111024"/>
              <a:gd name="connsiteX3" fmla="*/ 1903846 w 3896474"/>
              <a:gd name="connsiteY3" fmla="*/ 2110990 h 2111024"/>
              <a:gd name="connsiteX4" fmla="*/ 1724 w 3896474"/>
              <a:gd name="connsiteY4" fmla="*/ 1125915 h 2111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6474" h="2111024">
                <a:moveTo>
                  <a:pt x="1724" y="1125915"/>
                </a:moveTo>
                <a:cubicBezTo>
                  <a:pt x="57468" y="774092"/>
                  <a:pt x="1589186" y="5517"/>
                  <a:pt x="2238311" y="53"/>
                </a:cubicBezTo>
                <a:cubicBezTo>
                  <a:pt x="2887436" y="-5411"/>
                  <a:pt x="3896474" y="396651"/>
                  <a:pt x="3896474" y="1093130"/>
                </a:cubicBezTo>
                <a:cubicBezTo>
                  <a:pt x="3896474" y="1789609"/>
                  <a:pt x="2552971" y="2105526"/>
                  <a:pt x="1903846" y="2110990"/>
                </a:cubicBezTo>
                <a:cubicBezTo>
                  <a:pt x="1254721" y="2116454"/>
                  <a:pt x="-54020" y="1477738"/>
                  <a:pt x="1724" y="1125915"/>
                </a:cubicBezTo>
                <a:close/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줄무늬가 있는 오른쪽 화살표[S] 10">
            <a:extLst>
              <a:ext uri="{FF2B5EF4-FFF2-40B4-BE49-F238E27FC236}">
                <a16:creationId xmlns:a16="http://schemas.microsoft.com/office/drawing/2014/main" id="{0795B15E-4706-0C45-978E-98A053AFB70B}"/>
              </a:ext>
            </a:extLst>
          </p:cNvPr>
          <p:cNvSpPr/>
          <p:nvPr/>
        </p:nvSpPr>
        <p:spPr>
          <a:xfrm rot="13605406">
            <a:off x="2140483" y="3725323"/>
            <a:ext cx="1202641" cy="793442"/>
          </a:xfrm>
          <a:prstGeom prst="stripedRightArrow">
            <a:avLst>
              <a:gd name="adj1" fmla="val 27548"/>
              <a:gd name="adj2" fmla="val 52295"/>
            </a:avLst>
          </a:prstGeom>
          <a:solidFill>
            <a:schemeClr val="bg1">
              <a:lumMod val="75000"/>
              <a:alpha val="7855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5551715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EE26F18-D296-1F49-9743-22E52AB2E2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229" y="1529669"/>
            <a:ext cx="3074406" cy="98097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FE80572-0F84-F640-9D26-3CC9D66817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4120" y="7175279"/>
            <a:ext cx="3103258" cy="1393383"/>
          </a:xfrm>
          <a:prstGeom prst="rect">
            <a:avLst/>
          </a:prstGeom>
        </p:spPr>
      </p:pic>
      <p:pic>
        <p:nvPicPr>
          <p:cNvPr id="7" name="그림 6" descr="텍스트, 건물, 창문이(가) 표시된 사진&#10;&#10;자동 생성된 설명">
            <a:extLst>
              <a:ext uri="{FF2B5EF4-FFF2-40B4-BE49-F238E27FC236}">
                <a16:creationId xmlns:a16="http://schemas.microsoft.com/office/drawing/2014/main" id="{82791F60-4260-8744-B357-BCD855A324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518" y="2642121"/>
            <a:ext cx="1361213" cy="139338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2364D53-BD8D-7945-A6CF-FB851A579D4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8415" y="2693347"/>
            <a:ext cx="1984229" cy="139338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1BD3CC4-D36E-7843-8896-2BB2C125DEC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517" y="4315624"/>
            <a:ext cx="1733550" cy="117977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2C5C0994-2A17-9D46-803B-534A815D68C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5423" y="7425998"/>
            <a:ext cx="1843306" cy="130898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38716689-3312-5B42-9855-A1B910DA16A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8973" y="7090934"/>
            <a:ext cx="1474625" cy="1758782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CEEF1E72-638B-064B-8B62-8A5EF07FC7D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645" y="2543838"/>
            <a:ext cx="1667044" cy="1939692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EA8095A3-A234-4344-992B-2397AECF950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7882" y="7181076"/>
            <a:ext cx="2264243" cy="1589170"/>
          </a:xfrm>
          <a:prstGeom prst="rect">
            <a:avLst/>
          </a:prstGeom>
        </p:spPr>
      </p:pic>
      <p:pic>
        <p:nvPicPr>
          <p:cNvPr id="23" name="그림 22" descr="텍스트, 전자기기, 디스플레이, 스크린샷이(가) 표시된 사진&#10;&#10;자동 생성된 설명">
            <a:extLst>
              <a:ext uri="{FF2B5EF4-FFF2-40B4-BE49-F238E27FC236}">
                <a16:creationId xmlns:a16="http://schemas.microsoft.com/office/drawing/2014/main" id="{3FC30B50-5B40-9747-960F-9BE280EF91C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49041" y="4577810"/>
            <a:ext cx="2248193" cy="3499014"/>
          </a:xfrm>
          <a:prstGeom prst="rect">
            <a:avLst/>
          </a:prstGeom>
        </p:spPr>
      </p:pic>
      <p:pic>
        <p:nvPicPr>
          <p:cNvPr id="25" name="그림 24" descr="텍스트, 스크린샷, 벡터그래픽, 액자이(가) 표시된 사진&#10;&#10;자동 생성된 설명">
            <a:extLst>
              <a:ext uri="{FF2B5EF4-FFF2-40B4-BE49-F238E27FC236}">
                <a16:creationId xmlns:a16="http://schemas.microsoft.com/office/drawing/2014/main" id="{01639C5C-4CD5-D249-857B-D5E78C72795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9173" y="7547011"/>
            <a:ext cx="1807637" cy="1223234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857739FF-7174-4B4C-AEB6-850D3007783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1053" y="1561916"/>
            <a:ext cx="1782280" cy="916485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53F4510F-E513-2B4B-9425-43E73F0CF93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5814" y="4496842"/>
            <a:ext cx="2850478" cy="930426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531B8C40-C995-5345-A177-3E98A529413A}"/>
              </a:ext>
            </a:extLst>
          </p:cNvPr>
          <p:cNvSpPr txBox="1"/>
          <p:nvPr/>
        </p:nvSpPr>
        <p:spPr>
          <a:xfrm>
            <a:off x="3922165" y="7021867"/>
            <a:ext cx="2929290" cy="5425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463" dirty="0">
                <a:highlight>
                  <a:srgbClr val="00FF00"/>
                </a:highlight>
              </a:rPr>
              <a:t>Cf. </a:t>
            </a:r>
            <a:r>
              <a:rPr kumimoji="1" lang="ko-Kore-KR" altLang="en-US" sz="1463" dirty="0">
                <a:highlight>
                  <a:srgbClr val="00FF00"/>
                </a:highlight>
              </a:rPr>
              <a:t>그리고</a:t>
            </a:r>
            <a:r>
              <a:rPr kumimoji="1" lang="ko-KR" altLang="en-US" sz="1463" dirty="0">
                <a:highlight>
                  <a:srgbClr val="00FF00"/>
                </a:highlight>
              </a:rPr>
              <a:t> 파리바게트 인테리어 외관 확인하기</a:t>
            </a:r>
            <a:r>
              <a:rPr kumimoji="1" lang="en-US" altLang="ko-KR" sz="1463" dirty="0">
                <a:highlight>
                  <a:srgbClr val="00FF00"/>
                </a:highlight>
              </a:rPr>
              <a:t>!!</a:t>
            </a:r>
            <a:endParaRPr kumimoji="1" lang="ko-Kore-KR" altLang="en-US" sz="1463" dirty="0">
              <a:highlight>
                <a:srgbClr val="00FF00"/>
              </a:highlight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F70238E5-8F63-FE4F-9BC4-31432AF396B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597" y="3429000"/>
            <a:ext cx="3431179" cy="2236213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9CE16FFE-1C89-D84A-B804-AE441B7F39DB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83662" y="906353"/>
            <a:ext cx="3372114" cy="2227609"/>
          </a:xfrm>
          <a:prstGeom prst="rect">
            <a:avLst/>
          </a:prstGeom>
        </p:spPr>
      </p:pic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FF9108F2-D5B4-F740-9B99-FAA202D319F5}"/>
              </a:ext>
            </a:extLst>
          </p:cNvPr>
          <p:cNvCxnSpPr>
            <a:cxnSpLocks/>
          </p:cNvCxnSpPr>
          <p:nvPr/>
        </p:nvCxnSpPr>
        <p:spPr>
          <a:xfrm>
            <a:off x="7557562" y="3065158"/>
            <a:ext cx="0" cy="53890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27726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1E60AE-5AB9-4B0F-A0D8-2339BA34DD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0363" y="699407"/>
            <a:ext cx="8005974" cy="312057"/>
          </a:xfrm>
        </p:spPr>
        <p:txBody>
          <a:bodyPr/>
          <a:lstStyle/>
          <a:p>
            <a:r>
              <a:rPr lang="en-US" altLang="ko-KR" sz="1600" dirty="0">
                <a:latin typeface="+mj-ea"/>
              </a:rPr>
              <a:t>3. </a:t>
            </a:r>
            <a:r>
              <a:rPr lang="ko-KR" altLang="en-US" sz="1600" dirty="0">
                <a:latin typeface="+mj-ea"/>
              </a:rPr>
              <a:t>프로젝트 분석 내용 방향성 선정</a:t>
            </a:r>
          </a:p>
        </p:txBody>
      </p:sp>
      <p:sp>
        <p:nvSpPr>
          <p:cNvPr id="12" name="부제목 3">
            <a:extLst>
              <a:ext uri="{FF2B5EF4-FFF2-40B4-BE49-F238E27FC236}">
                <a16:creationId xmlns:a16="http://schemas.microsoft.com/office/drawing/2014/main" id="{9BDE5150-D116-4748-8159-831FAA8ABF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78808" y="1073153"/>
            <a:ext cx="7917542" cy="312057"/>
          </a:xfrm>
        </p:spPr>
        <p:txBody>
          <a:bodyPr/>
          <a:lstStyle/>
          <a:p>
            <a:r>
              <a:rPr lang="en-US" altLang="ko-KR" dirty="0"/>
              <a:t>03-2 </a:t>
            </a:r>
            <a:r>
              <a:rPr lang="ko-KR" altLang="en-US" dirty="0"/>
              <a:t>자료 매트리스 분석</a:t>
            </a:r>
          </a:p>
        </p:txBody>
      </p:sp>
      <p:sp>
        <p:nvSpPr>
          <p:cNvPr id="13" name="텍스트 개체 틀 11">
            <a:extLst>
              <a:ext uri="{FF2B5EF4-FFF2-40B4-BE49-F238E27FC236}">
                <a16:creationId xmlns:a16="http://schemas.microsoft.com/office/drawing/2014/main" id="{77A760DD-A22E-4893-8886-C3EF30F0E8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85183" y="1384754"/>
            <a:ext cx="7711194" cy="312057"/>
          </a:xfrm>
        </p:spPr>
        <p:txBody>
          <a:bodyPr/>
          <a:lstStyle/>
          <a:p>
            <a:r>
              <a:rPr lang="ko-KR" altLang="en-US" dirty="0"/>
              <a:t>이미지 공간 </a:t>
            </a:r>
            <a:r>
              <a:rPr lang="en-US" altLang="ko-KR" dirty="0"/>
              <a:t>: </a:t>
            </a:r>
            <a:r>
              <a:rPr lang="ko-KR" altLang="en-US" dirty="0"/>
              <a:t>형용사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3EF3568-F942-C94E-926B-6416379CD47C}"/>
              </a:ext>
            </a:extLst>
          </p:cNvPr>
          <p:cNvSpPr/>
          <p:nvPr/>
        </p:nvSpPr>
        <p:spPr>
          <a:xfrm>
            <a:off x="5738334" y="985836"/>
            <a:ext cx="531891" cy="8426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438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</a:t>
            </a:r>
            <a:endParaRPr lang="ko-KR" altLang="en-US" sz="2438" b="1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32A39A0-18AD-4C63-94CD-C204897802C8}"/>
              </a:ext>
            </a:extLst>
          </p:cNvPr>
          <p:cNvSpPr txBox="1"/>
          <p:nvPr/>
        </p:nvSpPr>
        <p:spPr>
          <a:xfrm>
            <a:off x="4937579" y="2898020"/>
            <a:ext cx="4136852" cy="3260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1200" dirty="0"/>
              <a:t>주요</a:t>
            </a:r>
            <a:r>
              <a:rPr kumimoji="1" lang="ko-KR" altLang="en-US" sz="1200" dirty="0"/>
              <a:t> 핵심 키워드의 방향은 </a:t>
            </a:r>
            <a:r>
              <a:rPr kumimoji="1" lang="en-US" altLang="ko-KR" sz="1200" b="1" dirty="0"/>
              <a:t>“</a:t>
            </a:r>
            <a:r>
              <a:rPr kumimoji="1" lang="ko-KR" altLang="en-US" sz="1200" b="1" dirty="0"/>
              <a:t>학생</a:t>
            </a:r>
            <a:r>
              <a:rPr kumimoji="1" lang="en-US" altLang="ko-KR" sz="1200" b="1" dirty="0"/>
              <a:t>,</a:t>
            </a:r>
            <a:r>
              <a:rPr kumimoji="1" lang="ko-KR" altLang="en-US" sz="1200" b="1" dirty="0"/>
              <a:t> 직장인</a:t>
            </a:r>
            <a:r>
              <a:rPr kumimoji="1" lang="en-US" altLang="ko-KR" sz="1200" b="1" dirty="0"/>
              <a:t>,</a:t>
            </a:r>
            <a:r>
              <a:rPr kumimoji="1" lang="ko-KR" altLang="en-US" sz="1200" b="1" dirty="0"/>
              <a:t> 가족에 친화적인 기업</a:t>
            </a:r>
            <a:r>
              <a:rPr kumimoji="1" lang="en-US" altLang="ko-KR" sz="1200" b="1" dirty="0"/>
              <a:t>”</a:t>
            </a:r>
            <a:r>
              <a:rPr kumimoji="1" lang="ko-KR" altLang="en-US" sz="1200" b="1" dirty="0"/>
              <a:t> </a:t>
            </a:r>
            <a:r>
              <a:rPr kumimoji="1" lang="ko-KR" altLang="en-US" sz="1200" dirty="0"/>
              <a:t>또는 </a:t>
            </a:r>
            <a:r>
              <a:rPr kumimoji="1" lang="en-US" altLang="ko-KR" sz="1200" b="1" dirty="0"/>
              <a:t>“</a:t>
            </a:r>
            <a:r>
              <a:rPr kumimoji="1" lang="ko-KR" altLang="en-US" sz="1200" b="1" dirty="0"/>
              <a:t>지역사회와 상생하고</a:t>
            </a:r>
            <a:r>
              <a:rPr kumimoji="1" lang="en-US" altLang="ko-KR" sz="1200" b="1" dirty="0"/>
              <a:t>,</a:t>
            </a:r>
            <a:r>
              <a:rPr kumimoji="1" lang="ko-KR" altLang="en-US" sz="1200" b="1" dirty="0"/>
              <a:t> 우리 모두 함께 행복한 기업</a:t>
            </a:r>
            <a:r>
              <a:rPr kumimoji="1" lang="en-US" altLang="ko-KR" sz="1200" b="1" dirty="0"/>
              <a:t>”</a:t>
            </a:r>
            <a:r>
              <a:rPr kumimoji="1" lang="ko-KR" altLang="en-US" sz="1200" b="1" dirty="0"/>
              <a:t> </a:t>
            </a:r>
            <a:r>
              <a:rPr kumimoji="1" lang="ko-KR" altLang="en-US" sz="1200" dirty="0"/>
              <a:t>등의 이미지로 대부분 동적이고 부드러운 느낌이 주를 이루었으나</a:t>
            </a:r>
            <a:r>
              <a:rPr kumimoji="1" lang="en-US" altLang="ko-KR" sz="1200" dirty="0"/>
              <a:t>,</a:t>
            </a:r>
            <a:r>
              <a:rPr kumimoji="1" lang="ko-KR" altLang="en-US" sz="1200" dirty="0"/>
              <a:t> 획일화된 웹사이트의 디자인과 색감이 다소 딱딱한 느낌을 갖아 브랜드가 갖고있는 이미지보다 단조롭고 친근하지 않은</a:t>
            </a:r>
            <a:r>
              <a:rPr kumimoji="1" lang="en-US" altLang="ko-KR" sz="1200" dirty="0"/>
              <a:t>,</a:t>
            </a:r>
            <a:r>
              <a:rPr kumimoji="1" lang="ko-KR" altLang="en-US" sz="1200" dirty="0"/>
              <a:t> 차가운 느낌을 강하게 주었다</a:t>
            </a:r>
            <a:r>
              <a:rPr kumimoji="1" lang="en-US" altLang="ko-KR" sz="1200" dirty="0"/>
              <a:t>.</a:t>
            </a:r>
            <a:r>
              <a:rPr kumimoji="1" lang="ko-KR" altLang="en-US" sz="1200" dirty="0"/>
              <a:t> </a:t>
            </a:r>
            <a:endParaRPr kumimoji="1" lang="en-US" altLang="ko-KR" sz="1200" dirty="0"/>
          </a:p>
          <a:p>
            <a:endParaRPr kumimoji="1" lang="en-US" altLang="ko-KR" sz="1200" dirty="0"/>
          </a:p>
          <a:p>
            <a:r>
              <a:rPr kumimoji="1" lang="ko-KR" altLang="en-US" sz="1200" dirty="0"/>
              <a:t>따라서 밝은 색상의 조합을 활용하여 기존의 웹사이트보다 부드러운 분위기의 사이트를 제작할 예정이며</a:t>
            </a:r>
            <a:r>
              <a:rPr kumimoji="1" lang="en-US" altLang="ko-KR" sz="1200" dirty="0"/>
              <a:t>,</a:t>
            </a:r>
            <a:r>
              <a:rPr kumimoji="1" lang="ko-KR" altLang="en-US" sz="1200" dirty="0"/>
              <a:t> 기존의 고객이 이용하는데 있어 어려움을 겪을 만한 네비게이션과 </a:t>
            </a:r>
            <a:r>
              <a:rPr kumimoji="1" lang="en-US" altLang="ko-KR" sz="1200" dirty="0"/>
              <a:t>aside</a:t>
            </a:r>
            <a:r>
              <a:rPr kumimoji="1" lang="ko-KR" altLang="en-US" sz="1200" dirty="0"/>
              <a:t>바 메뉴를 새로 구성해 </a:t>
            </a:r>
            <a:r>
              <a:rPr kumimoji="1" lang="ko-KR" altLang="en-US" sz="1200" i="1" dirty="0"/>
              <a:t>새로움</a:t>
            </a:r>
            <a:r>
              <a:rPr kumimoji="1" lang="ko-KR" altLang="en-US" sz="1200" dirty="0"/>
              <a:t>과 </a:t>
            </a:r>
            <a:r>
              <a:rPr kumimoji="1" lang="ko-KR" altLang="en-US" sz="1200" i="1" dirty="0"/>
              <a:t>다양함</a:t>
            </a:r>
            <a:r>
              <a:rPr kumimoji="1" lang="ko-KR" altLang="en-US" sz="1200" dirty="0"/>
              <a:t>을 </a:t>
            </a:r>
            <a:r>
              <a:rPr kumimoji="1" lang="ko-KR" altLang="en-US" sz="1200" dirty="0" err="1"/>
              <a:t>웹페이지</a:t>
            </a:r>
            <a:r>
              <a:rPr kumimoji="1" lang="ko-KR" altLang="en-US" sz="1200" dirty="0"/>
              <a:t> 디자인과 구조에 담을 수 있는 </a:t>
            </a:r>
            <a:r>
              <a:rPr kumimoji="1" lang="ko-KR" altLang="en-US" sz="1200" i="1" dirty="0"/>
              <a:t>돋보이는</a:t>
            </a:r>
            <a:r>
              <a:rPr kumimoji="1" lang="ko-KR" altLang="en-US" sz="1200" dirty="0"/>
              <a:t> 웹사이트를 재구성 </a:t>
            </a:r>
            <a:r>
              <a:rPr kumimoji="1" lang="ko-KR" altLang="en-US" sz="1200" dirty="0" err="1"/>
              <a:t>하고자한다</a:t>
            </a:r>
            <a:r>
              <a:rPr kumimoji="1" lang="en-US" altLang="ko-KR" sz="1200" dirty="0"/>
              <a:t>.</a:t>
            </a:r>
            <a:r>
              <a:rPr kumimoji="1" lang="ko-KR" altLang="en-US" sz="1200" dirty="0"/>
              <a:t> </a:t>
            </a:r>
            <a:endParaRPr kumimoji="1" lang="en-US" altLang="ko-KR" sz="1200" dirty="0"/>
          </a:p>
          <a:p>
            <a:r>
              <a:rPr kumimoji="1" lang="ko-KR" altLang="en-US" sz="1200" dirty="0"/>
              <a:t>사이트의 주요 컬러는 기존 기업의 주 컬러인 짙은 블루를 사용하지만</a:t>
            </a:r>
            <a:r>
              <a:rPr kumimoji="1" lang="en-US" altLang="ko-KR" sz="1200" dirty="0"/>
              <a:t>,</a:t>
            </a:r>
            <a:r>
              <a:rPr kumimoji="1" lang="ko-KR" altLang="en-US" sz="1200" dirty="0"/>
              <a:t> 하늘색</a:t>
            </a:r>
            <a:r>
              <a:rPr kumimoji="1" lang="en-US" altLang="ko-KR" sz="1200" dirty="0"/>
              <a:t>,</a:t>
            </a:r>
            <a:r>
              <a:rPr kumimoji="1" lang="ko-KR" altLang="en-US" sz="1200" dirty="0"/>
              <a:t> 노란색</a:t>
            </a:r>
            <a:r>
              <a:rPr kumimoji="1" lang="en-US" altLang="ko-KR" sz="1200" dirty="0"/>
              <a:t>,</a:t>
            </a:r>
            <a:r>
              <a:rPr kumimoji="1" lang="ko-KR" altLang="en-US" sz="1200" dirty="0"/>
              <a:t> 핑크색</a:t>
            </a:r>
            <a:r>
              <a:rPr kumimoji="1" lang="en-US" altLang="ko-KR" sz="1200" dirty="0"/>
              <a:t>,</a:t>
            </a:r>
            <a:r>
              <a:rPr kumimoji="1" lang="ko-KR" altLang="en-US" sz="1200" dirty="0"/>
              <a:t> 하얀색 등을 통해 전반의 분위기를 보다 </a:t>
            </a:r>
            <a:r>
              <a:rPr kumimoji="1" lang="ko-KR" altLang="en-US" sz="1200" i="1" dirty="0"/>
              <a:t>부드럽고 밝게 </a:t>
            </a:r>
            <a:r>
              <a:rPr kumimoji="1" lang="ko-KR" altLang="en-US" sz="1200" dirty="0"/>
              <a:t>만들고자 한다</a:t>
            </a:r>
            <a:r>
              <a:rPr kumimoji="1" lang="en-US" altLang="ko-KR" sz="1200" dirty="0"/>
              <a:t>.</a:t>
            </a:r>
            <a:r>
              <a:rPr kumimoji="1" lang="ko-KR" altLang="en-US" sz="1200" dirty="0"/>
              <a:t>  </a:t>
            </a:r>
            <a:endParaRPr kumimoji="1" lang="en-US" altLang="ko-KR" sz="1200" dirty="0"/>
          </a:p>
          <a:p>
            <a:pPr fontAlgn="base">
              <a:lnSpc>
                <a:spcPct val="130000"/>
              </a:lnSpc>
            </a:pPr>
            <a:endParaRPr lang="ko-KR" altLang="en-US" sz="1200" kern="0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</a:endParaRPr>
          </a:p>
        </p:txBody>
      </p:sp>
      <p:sp>
        <p:nvSpPr>
          <p:cNvPr id="7" name="타원 4">
            <a:extLst>
              <a:ext uri="{FF2B5EF4-FFF2-40B4-BE49-F238E27FC236}">
                <a16:creationId xmlns:a16="http://schemas.microsoft.com/office/drawing/2014/main" id="{4E872442-9786-0642-995C-FD733DFDAB43}"/>
              </a:ext>
            </a:extLst>
          </p:cNvPr>
          <p:cNvSpPr/>
          <p:nvPr/>
        </p:nvSpPr>
        <p:spPr>
          <a:xfrm rot="19762511">
            <a:off x="1789315" y="4621774"/>
            <a:ext cx="2398166" cy="942681"/>
          </a:xfrm>
          <a:custGeom>
            <a:avLst/>
            <a:gdLst>
              <a:gd name="connsiteX0" fmla="*/ 0 w 2261961"/>
              <a:gd name="connsiteY0" fmla="*/ 480600 h 961200"/>
              <a:gd name="connsiteX1" fmla="*/ 1130981 w 2261961"/>
              <a:gd name="connsiteY1" fmla="*/ 0 h 961200"/>
              <a:gd name="connsiteX2" fmla="*/ 2261962 w 2261961"/>
              <a:gd name="connsiteY2" fmla="*/ 480600 h 961200"/>
              <a:gd name="connsiteX3" fmla="*/ 1130981 w 2261961"/>
              <a:gd name="connsiteY3" fmla="*/ 961200 h 961200"/>
              <a:gd name="connsiteX4" fmla="*/ 0 w 2261961"/>
              <a:gd name="connsiteY4" fmla="*/ 480600 h 961200"/>
              <a:gd name="connsiteX0" fmla="*/ 0 w 2396967"/>
              <a:gd name="connsiteY0" fmla="*/ 156782 h 1070319"/>
              <a:gd name="connsiteX1" fmla="*/ 1265986 w 2396967"/>
              <a:gd name="connsiteY1" fmla="*/ 98294 h 1070319"/>
              <a:gd name="connsiteX2" fmla="*/ 2396967 w 2396967"/>
              <a:gd name="connsiteY2" fmla="*/ 578894 h 1070319"/>
              <a:gd name="connsiteX3" fmla="*/ 1265986 w 2396967"/>
              <a:gd name="connsiteY3" fmla="*/ 1059494 h 1070319"/>
              <a:gd name="connsiteX4" fmla="*/ 0 w 2396967"/>
              <a:gd name="connsiteY4" fmla="*/ 156782 h 1070319"/>
              <a:gd name="connsiteX0" fmla="*/ 0 w 2578099"/>
              <a:gd name="connsiteY0" fmla="*/ 153949 h 1064214"/>
              <a:gd name="connsiteX1" fmla="*/ 1265986 w 2578099"/>
              <a:gd name="connsiteY1" fmla="*/ 95461 h 1064214"/>
              <a:gd name="connsiteX2" fmla="*/ 2578099 w 2578099"/>
              <a:gd name="connsiteY2" fmla="*/ 524160 h 1064214"/>
              <a:gd name="connsiteX3" fmla="*/ 1265986 w 2578099"/>
              <a:gd name="connsiteY3" fmla="*/ 1056661 h 1064214"/>
              <a:gd name="connsiteX4" fmla="*/ 0 w 2578099"/>
              <a:gd name="connsiteY4" fmla="*/ 153949 h 1064214"/>
              <a:gd name="connsiteX0" fmla="*/ 0 w 2578099"/>
              <a:gd name="connsiteY0" fmla="*/ 106264 h 910270"/>
              <a:gd name="connsiteX1" fmla="*/ 1265986 w 2578099"/>
              <a:gd name="connsiteY1" fmla="*/ 47776 h 910270"/>
              <a:gd name="connsiteX2" fmla="*/ 2578099 w 2578099"/>
              <a:gd name="connsiteY2" fmla="*/ 476475 h 910270"/>
              <a:gd name="connsiteX3" fmla="*/ 1265024 w 2578099"/>
              <a:gd name="connsiteY3" fmla="*/ 899785 h 910270"/>
              <a:gd name="connsiteX4" fmla="*/ 0 w 2578099"/>
              <a:gd name="connsiteY4" fmla="*/ 106264 h 910270"/>
              <a:gd name="connsiteX0" fmla="*/ 15293 w 2593392"/>
              <a:gd name="connsiteY0" fmla="*/ 122251 h 926257"/>
              <a:gd name="connsiteX1" fmla="*/ 1281279 w 2593392"/>
              <a:gd name="connsiteY1" fmla="*/ 63763 h 926257"/>
              <a:gd name="connsiteX2" fmla="*/ 2593392 w 2593392"/>
              <a:gd name="connsiteY2" fmla="*/ 492462 h 926257"/>
              <a:gd name="connsiteX3" fmla="*/ 1280317 w 2593392"/>
              <a:gd name="connsiteY3" fmla="*/ 915772 h 926257"/>
              <a:gd name="connsiteX4" fmla="*/ 15293 w 2593392"/>
              <a:gd name="connsiteY4" fmla="*/ 122251 h 926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93392" h="926257">
                <a:moveTo>
                  <a:pt x="15293" y="122251"/>
                </a:moveTo>
                <a:cubicBezTo>
                  <a:pt x="164752" y="-64009"/>
                  <a:pt x="851596" y="2061"/>
                  <a:pt x="1281279" y="63763"/>
                </a:cubicBezTo>
                <a:cubicBezTo>
                  <a:pt x="1710962" y="125465"/>
                  <a:pt x="2593392" y="227034"/>
                  <a:pt x="2593392" y="492462"/>
                </a:cubicBezTo>
                <a:cubicBezTo>
                  <a:pt x="2593392" y="757890"/>
                  <a:pt x="1710000" y="977474"/>
                  <a:pt x="1280317" y="915772"/>
                </a:cubicBezTo>
                <a:cubicBezTo>
                  <a:pt x="850634" y="854070"/>
                  <a:pt x="-134166" y="308511"/>
                  <a:pt x="15293" y="122251"/>
                </a:cubicBezTo>
                <a:close/>
              </a:path>
            </a:pathLst>
          </a:custGeom>
          <a:noFill/>
          <a:ln w="28575">
            <a:solidFill>
              <a:srgbClr val="51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8" name="타원 5">
            <a:extLst>
              <a:ext uri="{FF2B5EF4-FFF2-40B4-BE49-F238E27FC236}">
                <a16:creationId xmlns:a16="http://schemas.microsoft.com/office/drawing/2014/main" id="{46FD96D9-FBF5-8544-AFB8-6C6949CABBAE}"/>
              </a:ext>
            </a:extLst>
          </p:cNvPr>
          <p:cNvSpPr/>
          <p:nvPr/>
        </p:nvSpPr>
        <p:spPr>
          <a:xfrm rot="18557026">
            <a:off x="732562" y="2801787"/>
            <a:ext cx="1631940" cy="1279419"/>
          </a:xfrm>
          <a:custGeom>
            <a:avLst/>
            <a:gdLst>
              <a:gd name="connsiteX0" fmla="*/ 0 w 3584658"/>
              <a:gd name="connsiteY0" fmla="*/ 1261086 h 2522171"/>
              <a:gd name="connsiteX1" fmla="*/ 1792329 w 3584658"/>
              <a:gd name="connsiteY1" fmla="*/ 0 h 2522171"/>
              <a:gd name="connsiteX2" fmla="*/ 3584658 w 3584658"/>
              <a:gd name="connsiteY2" fmla="*/ 1261086 h 2522171"/>
              <a:gd name="connsiteX3" fmla="*/ 1792329 w 3584658"/>
              <a:gd name="connsiteY3" fmla="*/ 2522172 h 2522171"/>
              <a:gd name="connsiteX4" fmla="*/ 0 w 3584658"/>
              <a:gd name="connsiteY4" fmla="*/ 1261086 h 2522171"/>
              <a:gd name="connsiteX0" fmla="*/ 0 w 3760056"/>
              <a:gd name="connsiteY0" fmla="*/ 1262046 h 2524448"/>
              <a:gd name="connsiteX1" fmla="*/ 1792329 w 3760056"/>
              <a:gd name="connsiteY1" fmla="*/ 960 h 2524448"/>
              <a:gd name="connsiteX2" fmla="*/ 3760056 w 3760056"/>
              <a:gd name="connsiteY2" fmla="*/ 1430722 h 2524448"/>
              <a:gd name="connsiteX3" fmla="*/ 1792329 w 3760056"/>
              <a:gd name="connsiteY3" fmla="*/ 2523132 h 2524448"/>
              <a:gd name="connsiteX4" fmla="*/ 0 w 3760056"/>
              <a:gd name="connsiteY4" fmla="*/ 1262046 h 2524448"/>
              <a:gd name="connsiteX0" fmla="*/ 0 w 3928541"/>
              <a:gd name="connsiteY0" fmla="*/ 1327011 h 2523022"/>
              <a:gd name="connsiteX1" fmla="*/ 1960814 w 3928541"/>
              <a:gd name="connsiteY1" fmla="*/ 335 h 2523022"/>
              <a:gd name="connsiteX2" fmla="*/ 3928541 w 3928541"/>
              <a:gd name="connsiteY2" fmla="*/ 1430097 h 2523022"/>
              <a:gd name="connsiteX3" fmla="*/ 1960814 w 3928541"/>
              <a:gd name="connsiteY3" fmla="*/ 2522507 h 2523022"/>
              <a:gd name="connsiteX4" fmla="*/ 0 w 3928541"/>
              <a:gd name="connsiteY4" fmla="*/ 1327011 h 2523022"/>
              <a:gd name="connsiteX0" fmla="*/ 0 w 3928541"/>
              <a:gd name="connsiteY0" fmla="*/ 1345400 h 2541411"/>
              <a:gd name="connsiteX1" fmla="*/ 1960814 w 3928541"/>
              <a:gd name="connsiteY1" fmla="*/ 18724 h 2541411"/>
              <a:gd name="connsiteX2" fmla="*/ 3928541 w 3928541"/>
              <a:gd name="connsiteY2" fmla="*/ 1448486 h 2541411"/>
              <a:gd name="connsiteX3" fmla="*/ 1960814 w 3928541"/>
              <a:gd name="connsiteY3" fmla="*/ 2540896 h 2541411"/>
              <a:gd name="connsiteX4" fmla="*/ 0 w 3928541"/>
              <a:gd name="connsiteY4" fmla="*/ 1345400 h 2541411"/>
              <a:gd name="connsiteX0" fmla="*/ 1429 w 3929970"/>
              <a:gd name="connsiteY0" fmla="*/ 1017520 h 2213531"/>
              <a:gd name="connsiteX1" fmla="*/ 2271807 w 3929970"/>
              <a:gd name="connsiteY1" fmla="*/ 27529 h 2213531"/>
              <a:gd name="connsiteX2" fmla="*/ 3929970 w 3929970"/>
              <a:gd name="connsiteY2" fmla="*/ 1120606 h 2213531"/>
              <a:gd name="connsiteX3" fmla="*/ 1962243 w 3929970"/>
              <a:gd name="connsiteY3" fmla="*/ 2213016 h 2213531"/>
              <a:gd name="connsiteX4" fmla="*/ 1429 w 3929970"/>
              <a:gd name="connsiteY4" fmla="*/ 1017520 h 2213531"/>
              <a:gd name="connsiteX0" fmla="*/ 1429 w 3929970"/>
              <a:gd name="connsiteY0" fmla="*/ 990766 h 2186777"/>
              <a:gd name="connsiteX1" fmla="*/ 2271807 w 3929970"/>
              <a:gd name="connsiteY1" fmla="*/ 775 h 2186777"/>
              <a:gd name="connsiteX2" fmla="*/ 3929970 w 3929970"/>
              <a:gd name="connsiteY2" fmla="*/ 1093852 h 2186777"/>
              <a:gd name="connsiteX3" fmla="*/ 1962243 w 3929970"/>
              <a:gd name="connsiteY3" fmla="*/ 2186262 h 2186777"/>
              <a:gd name="connsiteX4" fmla="*/ 1429 w 3929970"/>
              <a:gd name="connsiteY4" fmla="*/ 990766 h 2186777"/>
              <a:gd name="connsiteX0" fmla="*/ 1623 w 3730887"/>
              <a:gd name="connsiteY0" fmla="*/ 1100626 h 2185491"/>
              <a:gd name="connsiteX1" fmla="*/ 2072724 w 3730887"/>
              <a:gd name="connsiteY1" fmla="*/ 3 h 2185491"/>
              <a:gd name="connsiteX2" fmla="*/ 3730887 w 3730887"/>
              <a:gd name="connsiteY2" fmla="*/ 1093080 h 2185491"/>
              <a:gd name="connsiteX3" fmla="*/ 1763160 w 3730887"/>
              <a:gd name="connsiteY3" fmla="*/ 2185490 h 2185491"/>
              <a:gd name="connsiteX4" fmla="*/ 1623 w 3730887"/>
              <a:gd name="connsiteY4" fmla="*/ 1100626 h 2185491"/>
              <a:gd name="connsiteX0" fmla="*/ 1619 w 3734444"/>
              <a:gd name="connsiteY0" fmla="*/ 1124722 h 2185568"/>
              <a:gd name="connsiteX1" fmla="*/ 2076281 w 3734444"/>
              <a:gd name="connsiteY1" fmla="*/ 52 h 2185568"/>
              <a:gd name="connsiteX2" fmla="*/ 3734444 w 3734444"/>
              <a:gd name="connsiteY2" fmla="*/ 1093129 h 2185568"/>
              <a:gd name="connsiteX3" fmla="*/ 1766717 w 3734444"/>
              <a:gd name="connsiteY3" fmla="*/ 2185539 h 2185568"/>
              <a:gd name="connsiteX4" fmla="*/ 1619 w 3734444"/>
              <a:gd name="connsiteY4" fmla="*/ 1124722 h 2185568"/>
              <a:gd name="connsiteX0" fmla="*/ 1916 w 3734741"/>
              <a:gd name="connsiteY0" fmla="*/ 1124722 h 2111021"/>
              <a:gd name="connsiteX1" fmla="*/ 2076578 w 3734741"/>
              <a:gd name="connsiteY1" fmla="*/ 52 h 2111021"/>
              <a:gd name="connsiteX2" fmla="*/ 3734741 w 3734741"/>
              <a:gd name="connsiteY2" fmla="*/ 1093129 h 2111021"/>
              <a:gd name="connsiteX3" fmla="*/ 1742113 w 3734741"/>
              <a:gd name="connsiteY3" fmla="*/ 2110989 h 2111021"/>
              <a:gd name="connsiteX4" fmla="*/ 1916 w 3734741"/>
              <a:gd name="connsiteY4" fmla="*/ 1124722 h 2111021"/>
              <a:gd name="connsiteX0" fmla="*/ 1724 w 3896474"/>
              <a:gd name="connsiteY0" fmla="*/ 1125915 h 2111024"/>
              <a:gd name="connsiteX1" fmla="*/ 2238311 w 3896474"/>
              <a:gd name="connsiteY1" fmla="*/ 53 h 2111024"/>
              <a:gd name="connsiteX2" fmla="*/ 3896474 w 3896474"/>
              <a:gd name="connsiteY2" fmla="*/ 1093130 h 2111024"/>
              <a:gd name="connsiteX3" fmla="*/ 1903846 w 3896474"/>
              <a:gd name="connsiteY3" fmla="*/ 2110990 h 2111024"/>
              <a:gd name="connsiteX4" fmla="*/ 1724 w 3896474"/>
              <a:gd name="connsiteY4" fmla="*/ 1125915 h 2111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6474" h="2111024">
                <a:moveTo>
                  <a:pt x="1724" y="1125915"/>
                </a:moveTo>
                <a:cubicBezTo>
                  <a:pt x="57468" y="774092"/>
                  <a:pt x="1589186" y="5517"/>
                  <a:pt x="2238311" y="53"/>
                </a:cubicBezTo>
                <a:cubicBezTo>
                  <a:pt x="2887436" y="-5411"/>
                  <a:pt x="3896474" y="396651"/>
                  <a:pt x="3896474" y="1093130"/>
                </a:cubicBezTo>
                <a:cubicBezTo>
                  <a:pt x="3896474" y="1789609"/>
                  <a:pt x="2552971" y="2105526"/>
                  <a:pt x="1903846" y="2110990"/>
                </a:cubicBezTo>
                <a:cubicBezTo>
                  <a:pt x="1254721" y="2116454"/>
                  <a:pt x="-54020" y="1477738"/>
                  <a:pt x="1724" y="1125915"/>
                </a:cubicBezTo>
                <a:close/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줄무늬가 있는 오른쪽 화살표[S] 8">
            <a:extLst>
              <a:ext uri="{FF2B5EF4-FFF2-40B4-BE49-F238E27FC236}">
                <a16:creationId xmlns:a16="http://schemas.microsoft.com/office/drawing/2014/main" id="{F0FC1CCD-272C-A04C-B905-FA806D8684BC}"/>
              </a:ext>
            </a:extLst>
          </p:cNvPr>
          <p:cNvSpPr/>
          <p:nvPr/>
        </p:nvSpPr>
        <p:spPr>
          <a:xfrm rot="13605406">
            <a:off x="1797222" y="3906271"/>
            <a:ext cx="1202641" cy="793442"/>
          </a:xfrm>
          <a:prstGeom prst="stripedRightArrow">
            <a:avLst>
              <a:gd name="adj1" fmla="val 27548"/>
              <a:gd name="adj2" fmla="val 52295"/>
            </a:avLst>
          </a:prstGeom>
          <a:solidFill>
            <a:schemeClr val="bg1">
              <a:lumMod val="75000"/>
              <a:alpha val="7855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8549926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1E60AE-5AB9-4B0F-A0D8-2339BA34DD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0363" y="705757"/>
            <a:ext cx="8005974" cy="312057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프로젝트 제작 방향 정리</a:t>
            </a:r>
            <a:endParaRPr lang="ko-KR" altLang="en-US" dirty="0"/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29DB42F8-4170-460B-B3C1-3450703791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/>
              <a:t>04-1 </a:t>
            </a:r>
            <a:r>
              <a:rPr lang="ko-KR" altLang="en-US" dirty="0"/>
              <a:t>조사 분석 내용 최종 정리</a:t>
            </a:r>
          </a:p>
        </p:txBody>
      </p:sp>
      <p:sp>
        <p:nvSpPr>
          <p:cNvPr id="13" name="텍스트 개체 틀 11">
            <a:extLst>
              <a:ext uri="{FF2B5EF4-FFF2-40B4-BE49-F238E27FC236}">
                <a16:creationId xmlns:a16="http://schemas.microsoft.com/office/drawing/2014/main" id="{77A760DD-A22E-4893-8886-C3EF30F0E8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r>
              <a:rPr lang="ko-KR" alt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기업분석 </a:t>
            </a:r>
            <a:r>
              <a:rPr lang="en-US" altLang="ko-KR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(SWOT, 3C)</a:t>
            </a:r>
          </a:p>
          <a:p>
            <a:r>
              <a:rPr lang="ko-KR" altLang="en-US" dirty="0"/>
              <a:t>페르소나 분석</a:t>
            </a:r>
            <a:endParaRPr lang="en-US" altLang="ko-KR" dirty="0"/>
          </a:p>
          <a:p>
            <a:r>
              <a:rPr lang="ko-KR" altLang="en-US" dirty="0"/>
              <a:t>매트리스분석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3EF3568-F942-C94E-926B-6416379CD47C}"/>
              </a:ext>
            </a:extLst>
          </p:cNvPr>
          <p:cNvSpPr/>
          <p:nvPr/>
        </p:nvSpPr>
        <p:spPr>
          <a:xfrm>
            <a:off x="5738334" y="985836"/>
            <a:ext cx="531891" cy="8426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438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</a:t>
            </a:r>
            <a:endParaRPr lang="ko-KR" altLang="en-US" sz="2438" b="1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05BF43C7-0925-41BA-AAD5-19A0804B82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9459543"/>
              </p:ext>
            </p:extLst>
          </p:nvPr>
        </p:nvGraphicFramePr>
        <p:xfrm>
          <a:off x="1268932" y="2279650"/>
          <a:ext cx="7429500" cy="3339727"/>
        </p:xfrm>
        <a:graphic>
          <a:graphicData uri="http://schemas.openxmlformats.org/drawingml/2006/table">
            <a:tbl>
              <a:tblPr/>
              <a:tblGrid>
                <a:gridCol w="7429500">
                  <a:extLst>
                    <a:ext uri="{9D8B030D-6E8A-4147-A177-3AD203B41FA5}">
                      <a16:colId xmlns:a16="http://schemas.microsoft.com/office/drawing/2014/main" val="2825577889"/>
                    </a:ext>
                  </a:extLst>
                </a:gridCol>
              </a:tblGrid>
              <a:tr h="317500"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</a:rPr>
                        <a:t>정리</a:t>
                      </a:r>
                    </a:p>
                  </a:txBody>
                  <a:tcPr marL="52626" marR="52626" marT="14549" marB="14549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0433091"/>
                  </a:ext>
                </a:extLst>
              </a:tr>
              <a:tr h="3022227">
                <a:tc>
                  <a:txBody>
                    <a:bodyPr/>
                    <a:lstStyle/>
                    <a:p>
                      <a:r>
                        <a:rPr kumimoji="1" lang="en-US" altLang="ko-Kore-KR" sz="1200" b="1"/>
                        <a:t>[</a:t>
                      </a:r>
                      <a:r>
                        <a:rPr kumimoji="1" lang="ko-KR" altLang="en-US" sz="1200" b="1"/>
                        <a:t>제작 핵심</a:t>
                      </a:r>
                      <a:r>
                        <a:rPr kumimoji="1" lang="en-US" altLang="ko-Kore-KR" sz="1200" b="1"/>
                        <a:t>]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kumimoji="1" lang="ko-KR" altLang="en-US" sz="1200"/>
                        <a:t>밝은 느낌의 고객친화적인 페이지를 통해 기업의 사회적 기업 이미지 강화 </a:t>
                      </a:r>
                      <a:endParaRPr kumimoji="1" lang="en-US" altLang="ko-KR" sz="120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kumimoji="1" lang="ko-KR" altLang="en-US" sz="1200"/>
                        <a:t>실질적으로 많이 찾는 키워드를 위주로 메뉴바 및 </a:t>
                      </a:r>
                      <a:r>
                        <a:rPr kumimoji="1" lang="en-US" altLang="ko-KR" sz="1200"/>
                        <a:t>aside</a:t>
                      </a:r>
                      <a:r>
                        <a:rPr kumimoji="1" lang="ko-KR" altLang="en-US" sz="1200"/>
                        <a:t>바 구성</a:t>
                      </a:r>
                      <a:endParaRPr kumimoji="1" lang="en-US" altLang="ko-KR" sz="1200"/>
                    </a:p>
                    <a:p>
                      <a:endParaRPr kumimoji="1" lang="en-US" altLang="ko-Kore-KR" sz="1200"/>
                    </a:p>
                    <a:p>
                      <a:r>
                        <a:rPr kumimoji="1" lang="en-US" altLang="ko-Kore-KR" sz="1200" b="1"/>
                        <a:t>[</a:t>
                      </a:r>
                      <a:r>
                        <a:rPr kumimoji="1" lang="ko-KR" altLang="en-US" sz="1200" b="1"/>
                        <a:t>제작 방향</a:t>
                      </a:r>
                      <a:r>
                        <a:rPr kumimoji="1" lang="en-US" altLang="ko-Kore-KR" sz="1200" b="1"/>
                        <a:t>]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kumimoji="1" lang="ko-KR" altLang="en-US" sz="1200"/>
                        <a:t>고객 이용 만족도를 높이기 위해 새로운 메뉴와 </a:t>
                      </a:r>
                      <a:r>
                        <a:rPr kumimoji="1" lang="en-US" altLang="ko-KR" sz="1200"/>
                        <a:t>aside</a:t>
                      </a:r>
                      <a:r>
                        <a:rPr kumimoji="1" lang="ko-KR" altLang="en-US" sz="1200"/>
                        <a:t>바를 실용적인 구성의 메뉴들로 제작한다</a:t>
                      </a:r>
                      <a:endParaRPr kumimoji="1" lang="en-US" altLang="ko-KR" sz="120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kumimoji="1" lang="ko-KR" altLang="en-US" sz="1200"/>
                        <a:t>기업의 기존 이미지를 어느정도는 갖고 가야하기 때문에 파리바게트의 시그니처 컬러인 짙은 블루는 유지하되</a:t>
                      </a:r>
                      <a:r>
                        <a:rPr kumimoji="1" lang="en-US" altLang="ko-KR" sz="1200"/>
                        <a:t>,</a:t>
                      </a:r>
                      <a:r>
                        <a:rPr kumimoji="1" lang="ko-KR" altLang="en-US" sz="1200"/>
                        <a:t> 밝은 컬러를 섞어 분위기 전환을 시도한다</a:t>
                      </a:r>
                      <a:endParaRPr kumimoji="1" lang="en-US" altLang="ko-KR" sz="1200"/>
                    </a:p>
                    <a:p>
                      <a:endParaRPr kumimoji="1" lang="en-US" altLang="ko-Kore-KR" sz="1200"/>
                    </a:p>
                    <a:p>
                      <a:r>
                        <a:rPr kumimoji="1" lang="en-US" altLang="ko-Kore-KR" sz="1200" b="1"/>
                        <a:t>[</a:t>
                      </a:r>
                      <a:r>
                        <a:rPr kumimoji="1" lang="ko-KR" altLang="en-US" sz="1200" b="1"/>
                        <a:t>제작 칼라</a:t>
                      </a:r>
                      <a:r>
                        <a:rPr kumimoji="1" lang="en-US" altLang="ko-Kore-KR" sz="1200" b="1"/>
                        <a:t>]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kumimoji="1" lang="ko-KR" altLang="en-US" sz="1200"/>
                        <a:t>주요 컬러</a:t>
                      </a:r>
                      <a:r>
                        <a:rPr kumimoji="1" lang="en-US" altLang="ko-KR" sz="1200"/>
                        <a:t>:</a:t>
                      </a:r>
                      <a:r>
                        <a:rPr kumimoji="1" lang="ko-KR" altLang="en-US" sz="1200"/>
                        <a:t> 짙은 파랑</a:t>
                      </a:r>
                      <a:endParaRPr kumimoji="1" lang="en-US" altLang="ko-KR" sz="120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kumimoji="1" lang="ko-KR" altLang="en-US" sz="1200"/>
                        <a:t>배색</a:t>
                      </a:r>
                      <a:r>
                        <a:rPr kumimoji="1" lang="en-US" altLang="ko-KR" sz="1200"/>
                        <a:t>:</a:t>
                      </a:r>
                      <a:r>
                        <a:rPr kumimoji="1" lang="ko-KR" altLang="en-US" sz="1200"/>
                        <a:t> 하늘색</a:t>
                      </a:r>
                      <a:r>
                        <a:rPr kumimoji="1" lang="en-US" altLang="ko-KR" sz="1200"/>
                        <a:t>,</a:t>
                      </a:r>
                      <a:r>
                        <a:rPr kumimoji="1" lang="ko-KR" altLang="en-US" sz="1200"/>
                        <a:t> 노란색</a:t>
                      </a:r>
                      <a:r>
                        <a:rPr kumimoji="1" lang="en-US" altLang="ko-KR" sz="1200"/>
                        <a:t>,</a:t>
                      </a:r>
                      <a:r>
                        <a:rPr kumimoji="1" lang="ko-KR" altLang="en-US" sz="1200"/>
                        <a:t> 핑크색</a:t>
                      </a:r>
                      <a:r>
                        <a:rPr kumimoji="1" lang="en-US" altLang="ko-KR" sz="1200"/>
                        <a:t>,</a:t>
                      </a:r>
                      <a:r>
                        <a:rPr kumimoji="1" lang="ko-KR" altLang="en-US" sz="1200"/>
                        <a:t> 하얀색</a:t>
                      </a:r>
                      <a:endParaRPr kumimoji="1" lang="en-US" altLang="ko-Kore-KR" sz="1200"/>
                    </a:p>
                    <a:p>
                      <a:pPr marL="0" marR="0" indent="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0" kern="0" spc="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52626" marR="52626" marT="14549" marB="14549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78219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80841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72E769-8912-421D-8154-14DF4C253C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5.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웹페이지 구조 </a:t>
            </a: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사이트 전체 페이지 구성</a:t>
            </a: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 – 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기존 사이트 각 페이지 구성내용</a:t>
            </a:r>
          </a:p>
        </p:txBody>
      </p:sp>
      <p:sp>
        <p:nvSpPr>
          <p:cNvPr id="4" name="부제목 3">
            <a:extLst>
              <a:ext uri="{FF2B5EF4-FFF2-40B4-BE49-F238E27FC236}">
                <a16:creationId xmlns:a16="http://schemas.microsoft.com/office/drawing/2014/main" id="{F8129F98-56B5-4E0B-A242-C6F75CE43D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prstClr val="white">
                    <a:lumMod val="50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</a:t>
            </a:r>
            <a:r>
              <a:rPr lang="en-US" altLang="ko-KR" dirty="0">
                <a:solidFill>
                  <a:prstClr val="white">
                    <a:lumMod val="50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dirty="0">
                <a:solidFill>
                  <a:prstClr val="white">
                    <a:lumMod val="50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en-US" altLang="ko-KR" dirty="0">
                <a:solidFill>
                  <a:prstClr val="white">
                    <a:lumMod val="50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dirty="0">
                <a:solidFill>
                  <a:prstClr val="white">
                    <a:lumMod val="50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>
                <a:solidFill>
                  <a:prstClr val="white">
                    <a:lumMod val="50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Information Architecture</a:t>
            </a:r>
            <a:endParaRPr lang="ko-KR" altLang="en-US" dirty="0">
              <a:solidFill>
                <a:prstClr val="white">
                  <a:lumMod val="50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2E208BD1-DA3A-440C-BAA8-8A3A24DA24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prstGeom prst="rect">
            <a:avLst/>
          </a:prstGeom>
        </p:spPr>
        <p:txBody>
          <a:bodyPr anchor="ctr"/>
          <a:lstStyle/>
          <a:p>
            <a:r>
              <a:rPr lang="ko-KR" altLang="en-US" dirty="0"/>
              <a:t>사이트 구성에 따른 전체 페이지 정보구조 설계 </a:t>
            </a:r>
            <a:r>
              <a:rPr lang="en-US" altLang="ko-KR" dirty="0"/>
              <a:t>( 20</a:t>
            </a:r>
            <a:r>
              <a:rPr lang="ko-KR" altLang="en-US" dirty="0"/>
              <a:t>페이지 이상 구성 </a:t>
            </a:r>
            <a:r>
              <a:rPr lang="en-US" altLang="ko-KR" dirty="0"/>
              <a:t>)</a:t>
            </a:r>
            <a:endParaRPr lang="ko-KR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7C4E7D32-99F8-4C83-8288-54C5A7B5EA4B}"/>
              </a:ext>
            </a:extLst>
          </p:cNvPr>
          <p:cNvGrpSpPr/>
          <p:nvPr/>
        </p:nvGrpSpPr>
        <p:grpSpPr>
          <a:xfrm>
            <a:off x="-6495777" y="3429000"/>
            <a:ext cx="5643835" cy="4344082"/>
            <a:chOff x="1387565" y="1761439"/>
            <a:chExt cx="5643835" cy="4344082"/>
          </a:xfrm>
        </p:grpSpPr>
        <p:pic>
          <p:nvPicPr>
            <p:cNvPr id="1030" name="Picture 6" descr="EasyOne Website Flowchart Template | Wireframe design, Web design, Flow  chart template">
              <a:extLst>
                <a:ext uri="{FF2B5EF4-FFF2-40B4-BE49-F238E27FC236}">
                  <a16:creationId xmlns:a16="http://schemas.microsoft.com/office/drawing/2014/main" id="{53D50EC9-F931-4F03-855C-D52702584A7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2500" b="2037"/>
            <a:stretch/>
          </p:blipFill>
          <p:spPr bwMode="auto">
            <a:xfrm>
              <a:off x="1387565" y="1761439"/>
              <a:ext cx="5643835" cy="40234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텍스트 개체 틀 7">
              <a:extLst>
                <a:ext uri="{FF2B5EF4-FFF2-40B4-BE49-F238E27FC236}">
                  <a16:creationId xmlns:a16="http://schemas.microsoft.com/office/drawing/2014/main" id="{748151F9-D153-4CD1-BCEF-DEB0961B8C2D}"/>
                </a:ext>
              </a:extLst>
            </p:cNvPr>
            <p:cNvSpPr txBox="1">
              <a:spLocks/>
            </p:cNvSpPr>
            <p:nvPr/>
          </p:nvSpPr>
          <p:spPr>
            <a:xfrm>
              <a:off x="1466851" y="5851975"/>
              <a:ext cx="5372099" cy="253546"/>
            </a:xfrm>
            <a:prstGeom prst="rect">
              <a:avLst/>
            </a:prstGeom>
          </p:spPr>
          <p:txBody>
            <a:bodyPr/>
            <a:lstStyle>
              <a:lvl1pPr marL="285750" indent="-28575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Clr>
                  <a:srgbClr val="2AB9C7"/>
                </a:buClr>
                <a:buSzPct val="80000"/>
                <a:buFont typeface="Wingdings" panose="05000000000000000000" pitchFamily="2" charset="2"/>
                <a:buChar char="l"/>
                <a:defRPr sz="1600" kern="1200">
                  <a:solidFill>
                    <a:srgbClr val="595959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1000" dirty="0" err="1"/>
                <a:t>샘플이미지</a:t>
              </a:r>
              <a:r>
                <a:rPr lang="ko-KR" altLang="en-US" sz="1000" dirty="0"/>
                <a:t> 삭제 후 첨부</a:t>
              </a:r>
              <a:r>
                <a:rPr lang="en-US" altLang="ko-KR" sz="1000" dirty="0"/>
                <a:t>(</a:t>
              </a:r>
              <a:r>
                <a:rPr lang="ko-KR" altLang="en-US" sz="1000" dirty="0"/>
                <a:t>이미지가 아닌 텍스트형식으로</a:t>
              </a:r>
              <a:r>
                <a:rPr lang="en-US" altLang="ko-KR" sz="1000" dirty="0"/>
                <a:t>..)</a:t>
              </a:r>
              <a:endParaRPr lang="ko-KR" altLang="en-US" sz="1000" dirty="0"/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BE69AF6B-C304-CC42-927D-D14A8771AC0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" t="35721" r="220" b="38314"/>
          <a:stretch/>
        </p:blipFill>
        <p:spPr>
          <a:xfrm>
            <a:off x="70092" y="7196460"/>
            <a:ext cx="9158514" cy="115324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0F35ED9-3093-D846-A061-0F2038BF906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66" t="-1" b="211"/>
          <a:stretch/>
        </p:blipFill>
        <p:spPr>
          <a:xfrm>
            <a:off x="1387904" y="1806689"/>
            <a:ext cx="2304385" cy="458846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FFD710E-F274-EF49-ACB5-BAA937989D4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9" t="68" r="2878" b="-34"/>
          <a:stretch/>
        </p:blipFill>
        <p:spPr>
          <a:xfrm>
            <a:off x="4508539" y="1758500"/>
            <a:ext cx="2304385" cy="4684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4186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72E769-8912-421D-8154-14DF4C253C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5.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웹페이지 구조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사이트 전체 페이지 구성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 –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변경 각 페이지 구성내용</a:t>
            </a:r>
          </a:p>
        </p:txBody>
      </p:sp>
      <p:sp>
        <p:nvSpPr>
          <p:cNvPr id="4" name="부제목 3">
            <a:extLst>
              <a:ext uri="{FF2B5EF4-FFF2-40B4-BE49-F238E27FC236}">
                <a16:creationId xmlns:a16="http://schemas.microsoft.com/office/drawing/2014/main" id="{F8129F98-56B5-4E0B-A242-C6F75CE43D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prstClr val="white">
                    <a:lumMod val="50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</a:t>
            </a:r>
            <a:r>
              <a:rPr lang="en-US" altLang="ko-KR" dirty="0">
                <a:solidFill>
                  <a:prstClr val="white">
                    <a:lumMod val="50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dirty="0">
                <a:solidFill>
                  <a:prstClr val="white">
                    <a:lumMod val="50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en-US" altLang="ko-KR" dirty="0">
                <a:solidFill>
                  <a:prstClr val="white">
                    <a:lumMod val="50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dirty="0">
                <a:solidFill>
                  <a:prstClr val="white">
                    <a:lumMod val="50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>
                <a:solidFill>
                  <a:prstClr val="white">
                    <a:lumMod val="50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Information Architecture</a:t>
            </a:r>
            <a:endParaRPr lang="ko-KR" altLang="en-US" dirty="0">
              <a:solidFill>
                <a:prstClr val="white">
                  <a:lumMod val="50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2E208BD1-DA3A-440C-BAA8-8A3A24DA24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prstGeom prst="rect">
            <a:avLst/>
          </a:prstGeom>
        </p:spPr>
        <p:txBody>
          <a:bodyPr anchor="ctr"/>
          <a:lstStyle/>
          <a:p>
            <a:r>
              <a:rPr lang="ko-KR" altLang="en-US" dirty="0"/>
              <a:t>사이트 구성에 따른 전체 페이지 정보구조 설계 </a:t>
            </a:r>
            <a:r>
              <a:rPr lang="en-US" altLang="ko-KR" dirty="0"/>
              <a:t>( 20</a:t>
            </a:r>
            <a:r>
              <a:rPr lang="ko-KR" altLang="en-US" dirty="0"/>
              <a:t>페이지 이상 구성 </a:t>
            </a:r>
            <a:r>
              <a:rPr lang="en-US" altLang="ko-KR" dirty="0"/>
              <a:t>)</a:t>
            </a:r>
            <a:endParaRPr lang="ko-KR" altLang="en-US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169EAC4-C0A4-40DE-A7E0-AE4B5D4FD887}"/>
              </a:ext>
            </a:extLst>
          </p:cNvPr>
          <p:cNvGrpSpPr/>
          <p:nvPr/>
        </p:nvGrpSpPr>
        <p:grpSpPr>
          <a:xfrm>
            <a:off x="-9184861" y="2664065"/>
            <a:ext cx="8636000" cy="4476066"/>
            <a:chOff x="635000" y="1809300"/>
            <a:chExt cx="8636000" cy="4476066"/>
          </a:xfrm>
        </p:grpSpPr>
        <p:sp>
          <p:nvSpPr>
            <p:cNvPr id="14" name="텍스트 개체 틀 7">
              <a:extLst>
                <a:ext uri="{FF2B5EF4-FFF2-40B4-BE49-F238E27FC236}">
                  <a16:creationId xmlns:a16="http://schemas.microsoft.com/office/drawing/2014/main" id="{30BE75C7-DC48-4E24-BCDC-F737B31F507F}"/>
                </a:ext>
              </a:extLst>
            </p:cNvPr>
            <p:cNvSpPr txBox="1">
              <a:spLocks/>
            </p:cNvSpPr>
            <p:nvPr/>
          </p:nvSpPr>
          <p:spPr>
            <a:xfrm>
              <a:off x="635000" y="6031820"/>
              <a:ext cx="7712243" cy="253546"/>
            </a:xfrm>
            <a:prstGeom prst="rect">
              <a:avLst/>
            </a:prstGeom>
          </p:spPr>
          <p:txBody>
            <a:bodyPr/>
            <a:lstStyle>
              <a:lvl1pPr marL="285750" indent="-28575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Clr>
                  <a:srgbClr val="2AB9C7"/>
                </a:buClr>
                <a:buSzPct val="80000"/>
                <a:buFont typeface="Wingdings" panose="05000000000000000000" pitchFamily="2" charset="2"/>
                <a:buChar char="l"/>
                <a:defRPr sz="1600" kern="1200">
                  <a:solidFill>
                    <a:srgbClr val="595959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1000" dirty="0" err="1"/>
                <a:t>샘플이미지</a:t>
              </a:r>
              <a:r>
                <a:rPr lang="ko-KR" altLang="en-US" sz="1000" dirty="0"/>
                <a:t> 삭제 후 첨부</a:t>
              </a:r>
              <a:r>
                <a:rPr lang="en-US" altLang="ko-KR" sz="1000" dirty="0"/>
                <a:t>(</a:t>
              </a:r>
              <a:r>
                <a:rPr lang="ko-KR" altLang="en-US" sz="1000" dirty="0"/>
                <a:t>이미지가 아닌 텍스트형식으로</a:t>
              </a:r>
              <a:r>
                <a:rPr lang="en-US" altLang="ko-KR" sz="1000" dirty="0"/>
                <a:t>..)</a:t>
              </a:r>
              <a:endParaRPr lang="ko-KR" altLang="en-US" sz="1000" dirty="0"/>
            </a:p>
          </p:txBody>
        </p:sp>
        <p:pic>
          <p:nvPicPr>
            <p:cNvPr id="16" name="Picture 10" descr="Site Map">
              <a:extLst>
                <a:ext uri="{FF2B5EF4-FFF2-40B4-BE49-F238E27FC236}">
                  <a16:creationId xmlns:a16="http://schemas.microsoft.com/office/drawing/2014/main" id="{8EFFB824-4A62-4D85-B224-B678EA0808E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37" b="54150"/>
            <a:stretch/>
          </p:blipFill>
          <p:spPr bwMode="auto">
            <a:xfrm>
              <a:off x="635000" y="1809300"/>
              <a:ext cx="8636000" cy="41289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492A4924-789E-E144-B666-7393634058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1038" y="1788317"/>
            <a:ext cx="1600336" cy="462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3924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72E769-8912-421D-8154-14DF4C253CC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>
                <a:latin typeface="+mj-ea"/>
              </a:rPr>
              <a:t>5.</a:t>
            </a:r>
            <a:r>
              <a:rPr lang="ko-KR" altLang="en-US" dirty="0">
                <a:latin typeface="+mj-ea"/>
              </a:rPr>
              <a:t> 웹페이지 구조 </a:t>
            </a:r>
            <a:r>
              <a:rPr lang="en-US" altLang="ko-KR" dirty="0">
                <a:latin typeface="+mj-ea"/>
              </a:rPr>
              <a:t>(</a:t>
            </a:r>
            <a:r>
              <a:rPr lang="ko-KR" altLang="en-US" dirty="0">
                <a:latin typeface="+mj-ea"/>
              </a:rPr>
              <a:t>메인 페이지내 영역별 구성</a:t>
            </a:r>
            <a:r>
              <a:rPr lang="en-US" altLang="ko-KR" dirty="0">
                <a:latin typeface="+mj-ea"/>
              </a:rPr>
              <a:t>) - </a:t>
            </a:r>
            <a:r>
              <a:rPr lang="ko-KR" altLang="en-US" dirty="0">
                <a:latin typeface="+mj-ea"/>
              </a:rPr>
              <a:t>수정내용</a:t>
            </a:r>
          </a:p>
        </p:txBody>
      </p:sp>
      <p:sp>
        <p:nvSpPr>
          <p:cNvPr id="4" name="부제목 3">
            <a:extLst>
              <a:ext uri="{FF2B5EF4-FFF2-40B4-BE49-F238E27FC236}">
                <a16:creationId xmlns:a16="http://schemas.microsoft.com/office/drawing/2014/main" id="{F8129F98-56B5-4E0B-A242-C6F75CE43D3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0</a:t>
            </a:r>
            <a:r>
              <a:rPr lang="en-US" altLang="ko-KR" dirty="0"/>
              <a:t>5</a:t>
            </a:r>
            <a:r>
              <a:rPr lang="ko-KR" altLang="en-US" dirty="0"/>
              <a:t>-</a:t>
            </a:r>
            <a:r>
              <a:rPr lang="en-US" altLang="ko-KR" dirty="0"/>
              <a:t>2</a:t>
            </a:r>
            <a:r>
              <a:rPr lang="ko-KR" altLang="en-US" dirty="0"/>
              <a:t> </a:t>
            </a:r>
            <a:r>
              <a:rPr lang="ko-KR" altLang="en-US" dirty="0" err="1"/>
              <a:t>메인페이지</a:t>
            </a:r>
            <a:r>
              <a:rPr lang="ko-KR" altLang="en-US" dirty="0"/>
              <a:t> 구조화 처리 </a:t>
            </a:r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2E208BD1-DA3A-440C-BAA8-8A3A24DA24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85183" y="1384754"/>
            <a:ext cx="7711194" cy="507546"/>
          </a:xfrm>
        </p:spPr>
        <p:txBody>
          <a:bodyPr anchor="t"/>
          <a:lstStyle/>
          <a:p>
            <a:r>
              <a:rPr lang="ko-KR" altLang="en-US" dirty="0"/>
              <a:t>페이지 구성에 따른 레이아웃 구성을 위한 구조 정리</a:t>
            </a:r>
            <a:endParaRPr lang="en-US" altLang="ko-KR" dirty="0"/>
          </a:p>
          <a:p>
            <a:r>
              <a:rPr lang="ko-KR" altLang="en-US" dirty="0"/>
              <a:t>페이지명 </a:t>
            </a:r>
            <a:r>
              <a:rPr lang="en-US" altLang="ko-KR" dirty="0"/>
              <a:t>: </a:t>
            </a:r>
            <a:r>
              <a:rPr lang="ko-KR" altLang="en-US" dirty="0" err="1">
                <a:solidFill>
                  <a:schemeClr val="accent1"/>
                </a:solidFill>
              </a:rPr>
              <a:t>메인페이지</a:t>
            </a:r>
            <a:endParaRPr lang="ko-KR" altLang="en-US" dirty="0">
              <a:solidFill>
                <a:schemeClr val="accent1"/>
              </a:solidFill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01139115-8EE8-44EF-BC14-2D6BE77C6B11}"/>
              </a:ext>
            </a:extLst>
          </p:cNvPr>
          <p:cNvGrpSpPr/>
          <p:nvPr/>
        </p:nvGrpSpPr>
        <p:grpSpPr>
          <a:xfrm>
            <a:off x="635000" y="2152649"/>
            <a:ext cx="7712243" cy="4132717"/>
            <a:chOff x="635000" y="2152649"/>
            <a:chExt cx="7712243" cy="4132717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EB321398-6158-4CE2-93DA-F90DFCEAD87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519" t="1018" b="28426"/>
            <a:stretch/>
          </p:blipFill>
          <p:spPr bwMode="auto">
            <a:xfrm>
              <a:off x="1362075" y="2152649"/>
              <a:ext cx="2294417" cy="37437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텍스트 개체 틀 7">
              <a:extLst>
                <a:ext uri="{FF2B5EF4-FFF2-40B4-BE49-F238E27FC236}">
                  <a16:creationId xmlns:a16="http://schemas.microsoft.com/office/drawing/2014/main" id="{27293AAD-AD29-4568-81A3-F4F8A3D6300C}"/>
                </a:ext>
              </a:extLst>
            </p:cNvPr>
            <p:cNvSpPr txBox="1">
              <a:spLocks/>
            </p:cNvSpPr>
            <p:nvPr/>
          </p:nvSpPr>
          <p:spPr>
            <a:xfrm>
              <a:off x="635000" y="6031820"/>
              <a:ext cx="7712243" cy="253546"/>
            </a:xfrm>
            <a:prstGeom prst="rect">
              <a:avLst/>
            </a:prstGeom>
          </p:spPr>
          <p:txBody>
            <a:bodyPr/>
            <a:lstStyle>
              <a:lvl1pPr marL="285750" indent="-28575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Clr>
                  <a:srgbClr val="2AB9C7"/>
                </a:buClr>
                <a:buSzPct val="80000"/>
                <a:buFont typeface="Wingdings" panose="05000000000000000000" pitchFamily="2" charset="2"/>
                <a:buChar char="l"/>
                <a:defRPr sz="1600" kern="1200">
                  <a:solidFill>
                    <a:srgbClr val="595959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1000" dirty="0" err="1"/>
                <a:t>샘플이미지</a:t>
              </a:r>
              <a:r>
                <a:rPr lang="ko-KR" altLang="en-US" sz="1000" dirty="0"/>
                <a:t> 삭제 후 첨부</a:t>
              </a:r>
              <a:r>
                <a:rPr lang="en-US" altLang="ko-KR" sz="1000" dirty="0"/>
                <a:t>(</a:t>
              </a:r>
              <a:r>
                <a:rPr lang="ko-KR" altLang="en-US" sz="1000" dirty="0"/>
                <a:t>이미지가 아닌 텍스트형식으로</a:t>
              </a:r>
              <a:r>
                <a:rPr lang="en-US" altLang="ko-KR" sz="1000" dirty="0"/>
                <a:t>..)</a:t>
              </a:r>
              <a:endParaRPr lang="ko-KR" altLang="en-US" sz="1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9091380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72E769-8912-421D-8154-14DF4C253CC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>
                <a:latin typeface="+mj-ea"/>
              </a:rPr>
              <a:t>5.</a:t>
            </a:r>
            <a:r>
              <a:rPr lang="ko-KR" altLang="en-US" dirty="0">
                <a:latin typeface="+mj-ea"/>
              </a:rPr>
              <a:t> 웹페이지 구조 </a:t>
            </a:r>
            <a:r>
              <a:rPr lang="en-US" altLang="ko-KR" dirty="0">
                <a:latin typeface="+mj-ea"/>
              </a:rPr>
              <a:t>(</a:t>
            </a:r>
            <a:r>
              <a:rPr lang="ko-KR" altLang="en-US" dirty="0">
                <a:latin typeface="+mj-ea"/>
              </a:rPr>
              <a:t>서브 페이지 구성</a:t>
            </a:r>
            <a:r>
              <a:rPr lang="en-US" altLang="ko-KR" dirty="0">
                <a:latin typeface="+mj-ea"/>
              </a:rPr>
              <a:t>)</a:t>
            </a:r>
            <a:endParaRPr lang="ko-KR" altLang="en-US" dirty="0">
              <a:latin typeface="+mj-ea"/>
            </a:endParaRPr>
          </a:p>
        </p:txBody>
      </p:sp>
      <p:sp>
        <p:nvSpPr>
          <p:cNvPr id="4" name="부제목 3">
            <a:extLst>
              <a:ext uri="{FF2B5EF4-FFF2-40B4-BE49-F238E27FC236}">
                <a16:creationId xmlns:a16="http://schemas.microsoft.com/office/drawing/2014/main" id="{F8129F98-56B5-4E0B-A242-C6F75CE43D3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0</a:t>
            </a:r>
            <a:r>
              <a:rPr lang="en-US" altLang="ko-KR" dirty="0"/>
              <a:t>5</a:t>
            </a:r>
            <a:r>
              <a:rPr lang="ko-KR" altLang="en-US" dirty="0"/>
              <a:t>-</a:t>
            </a:r>
            <a:r>
              <a:rPr lang="en-US" altLang="ko-KR" dirty="0"/>
              <a:t>3</a:t>
            </a:r>
            <a:r>
              <a:rPr lang="ko-KR" altLang="en-US" dirty="0"/>
              <a:t> 서브페이지 구조화 처리 </a:t>
            </a:r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2E208BD1-DA3A-440C-BAA8-8A3A24DA24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85183" y="1384754"/>
            <a:ext cx="7711194" cy="520246"/>
          </a:xfrm>
        </p:spPr>
        <p:txBody>
          <a:bodyPr/>
          <a:lstStyle/>
          <a:p>
            <a:r>
              <a:rPr lang="ko-KR" altLang="en-US" dirty="0"/>
              <a:t>페이지 구성에 따른 레이아웃 구성을 위한 구조 정리 </a:t>
            </a:r>
            <a:r>
              <a:rPr lang="en-US" altLang="ko-KR" dirty="0"/>
              <a:t>2</a:t>
            </a:r>
          </a:p>
          <a:p>
            <a:r>
              <a:rPr lang="ko-KR" altLang="en-US" dirty="0"/>
              <a:t>페이지명 </a:t>
            </a:r>
            <a:r>
              <a:rPr lang="en-US" altLang="ko-KR" dirty="0"/>
              <a:t>: </a:t>
            </a:r>
            <a:r>
              <a:rPr lang="ko-KR" altLang="en-US" dirty="0">
                <a:solidFill>
                  <a:schemeClr val="accent1"/>
                </a:solidFill>
              </a:rPr>
              <a:t>서브페이지명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ABCE3094-00FB-4197-863E-92B22DE6C3CC}"/>
              </a:ext>
            </a:extLst>
          </p:cNvPr>
          <p:cNvGrpSpPr/>
          <p:nvPr/>
        </p:nvGrpSpPr>
        <p:grpSpPr>
          <a:xfrm>
            <a:off x="635000" y="1994351"/>
            <a:ext cx="7712243" cy="4291015"/>
            <a:chOff x="635000" y="1994351"/>
            <a:chExt cx="7712243" cy="4291015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1DD14E58-1E03-4EB4-9CFA-C4F743651E8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93229" y="1994351"/>
              <a:ext cx="2924206" cy="40256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텍스트 개체 틀 7">
              <a:extLst>
                <a:ext uri="{FF2B5EF4-FFF2-40B4-BE49-F238E27FC236}">
                  <a16:creationId xmlns:a16="http://schemas.microsoft.com/office/drawing/2014/main" id="{00E8C4F8-1B36-4C30-8F4A-0BCB14945882}"/>
                </a:ext>
              </a:extLst>
            </p:cNvPr>
            <p:cNvSpPr txBox="1">
              <a:spLocks/>
            </p:cNvSpPr>
            <p:nvPr/>
          </p:nvSpPr>
          <p:spPr>
            <a:xfrm>
              <a:off x="635000" y="6031820"/>
              <a:ext cx="7712243" cy="253546"/>
            </a:xfrm>
            <a:prstGeom prst="rect">
              <a:avLst/>
            </a:prstGeom>
          </p:spPr>
          <p:txBody>
            <a:bodyPr/>
            <a:lstStyle>
              <a:lvl1pPr marL="285750" indent="-28575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Clr>
                  <a:srgbClr val="2AB9C7"/>
                </a:buClr>
                <a:buSzPct val="80000"/>
                <a:buFont typeface="Wingdings" panose="05000000000000000000" pitchFamily="2" charset="2"/>
                <a:buChar char="l"/>
                <a:defRPr sz="1600" kern="1200">
                  <a:solidFill>
                    <a:srgbClr val="595959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1000" dirty="0" err="1"/>
                <a:t>샘플이미지</a:t>
              </a:r>
              <a:r>
                <a:rPr lang="ko-KR" altLang="en-US" sz="1000" dirty="0"/>
                <a:t> 삭제 후 첨부</a:t>
              </a:r>
              <a:r>
                <a:rPr lang="en-US" altLang="ko-KR" sz="1000" dirty="0"/>
                <a:t>(</a:t>
              </a:r>
              <a:r>
                <a:rPr lang="ko-KR" altLang="en-US" sz="1000" dirty="0"/>
                <a:t>이미지가 아닌 텍스트형식으로</a:t>
              </a:r>
              <a:r>
                <a:rPr lang="en-US" altLang="ko-KR" sz="1000" dirty="0"/>
                <a:t>..)</a:t>
              </a:r>
              <a:endParaRPr lang="ko-KR" altLang="en-US" sz="1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1155150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9">
            <a:extLst>
              <a:ext uri="{FF2B5EF4-FFF2-40B4-BE49-F238E27FC236}">
                <a16:creationId xmlns:a16="http://schemas.microsoft.com/office/drawing/2014/main" id="{00114E22-05B0-4F11-9165-EF5370DAA4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프로젝트 과제 선정</a:t>
            </a:r>
          </a:p>
        </p:txBody>
      </p:sp>
      <p:sp>
        <p:nvSpPr>
          <p:cNvPr id="11" name="부제목 10">
            <a:extLst>
              <a:ext uri="{FF2B5EF4-FFF2-40B4-BE49-F238E27FC236}">
                <a16:creationId xmlns:a16="http://schemas.microsoft.com/office/drawing/2014/main" id="{5FE216CF-07F7-4B7E-AC30-B0D3F14EC1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/>
              <a:t>01-1 </a:t>
            </a:r>
            <a:r>
              <a:rPr lang="ko-KR" altLang="en-US"/>
              <a:t>클라이언트</a:t>
            </a:r>
            <a:r>
              <a:rPr lang="en-US" altLang="ko-KR"/>
              <a:t>(</a:t>
            </a:r>
            <a:r>
              <a:rPr lang="ko-KR" altLang="en-US"/>
              <a:t>의뢰자</a:t>
            </a:r>
            <a:r>
              <a:rPr lang="en-US" altLang="ko-KR"/>
              <a:t>) </a:t>
            </a:r>
            <a:r>
              <a:rPr lang="ko-KR" altLang="en-US"/>
              <a:t>요구 사항</a:t>
            </a:r>
            <a:endParaRPr lang="ko-KR" altLang="en-US" dirty="0"/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590E3906-C977-4C9A-BD0A-220D7B76FB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prstGeom prst="rect">
            <a:avLst/>
          </a:prstGeom>
        </p:spPr>
        <p:txBody>
          <a:bodyPr anchor="t">
            <a:noAutofit/>
          </a:bodyPr>
          <a:lstStyle/>
          <a:p>
            <a:r>
              <a:rPr lang="ko-KR" alt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내용</a:t>
            </a:r>
            <a:r>
              <a:rPr lang="en-US" altLang="ko-KR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사이트 선정 및 기본 내용</a:t>
            </a:r>
          </a:p>
        </p:txBody>
      </p:sp>
      <p:graphicFrame>
        <p:nvGraphicFramePr>
          <p:cNvPr id="5" name="다이어그램 4">
            <a:extLst>
              <a:ext uri="{FF2B5EF4-FFF2-40B4-BE49-F238E27FC236}">
                <a16:creationId xmlns:a16="http://schemas.microsoft.com/office/drawing/2014/main" id="{9975EFEE-8E82-4F16-91E4-FFAF9E185D1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96406615"/>
              </p:ext>
            </p:extLst>
          </p:nvPr>
        </p:nvGraphicFramePr>
        <p:xfrm>
          <a:off x="890362" y="2521116"/>
          <a:ext cx="7868413" cy="28282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80569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9">
            <a:extLst>
              <a:ext uri="{FF2B5EF4-FFF2-40B4-BE49-F238E27FC236}">
                <a16:creationId xmlns:a16="http://schemas.microsoft.com/office/drawing/2014/main" id="{00114E22-05B0-4F11-9165-EF5370DAA4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프로젝트 과제 선정</a:t>
            </a:r>
          </a:p>
        </p:txBody>
      </p:sp>
      <p:sp>
        <p:nvSpPr>
          <p:cNvPr id="13" name="부제목 10">
            <a:extLst>
              <a:ext uri="{FF2B5EF4-FFF2-40B4-BE49-F238E27FC236}">
                <a16:creationId xmlns:a16="http://schemas.microsoft.com/office/drawing/2014/main" id="{31AF4B42-67FD-497A-8B69-2D617C48B5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/>
              <a:t>01-2 </a:t>
            </a:r>
            <a:r>
              <a:rPr lang="ko-KR" altLang="en-US"/>
              <a:t>클라이언트</a:t>
            </a:r>
            <a:r>
              <a:rPr lang="en-US" altLang="ko-KR"/>
              <a:t>(</a:t>
            </a:r>
            <a:r>
              <a:rPr lang="ko-KR" altLang="en-US"/>
              <a:t>의뢰자</a:t>
            </a:r>
            <a:r>
              <a:rPr lang="en-US" altLang="ko-KR"/>
              <a:t>) </a:t>
            </a:r>
            <a:r>
              <a:rPr lang="ko-KR" altLang="en-US"/>
              <a:t>요구 사항</a:t>
            </a:r>
            <a:endParaRPr lang="ko-KR" altLang="en-US" dirty="0"/>
          </a:p>
        </p:txBody>
      </p:sp>
      <p:sp>
        <p:nvSpPr>
          <p:cNvPr id="15" name="텍스트 개체 틀 11">
            <a:extLst>
              <a:ext uri="{FF2B5EF4-FFF2-40B4-BE49-F238E27FC236}">
                <a16:creationId xmlns:a16="http://schemas.microsoft.com/office/drawing/2014/main" id="{ACAA3CF1-0A72-4BD4-BE85-4576D69607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ko-KR" altLang="en-US" sz="120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내용</a:t>
            </a:r>
            <a:r>
              <a:rPr lang="en-US" altLang="ko-KR" sz="120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20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웹페이지 구성 기초 요구 사항</a:t>
            </a:r>
            <a:endParaRPr lang="ko-KR" altLang="en-US" sz="1200" dirty="0">
              <a:solidFill>
                <a:prstClr val="black">
                  <a:lumMod val="65000"/>
                  <a:lumOff val="3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슬라이드 번호 개체 틀 3">
            <a:extLst>
              <a:ext uri="{FF2B5EF4-FFF2-40B4-BE49-F238E27FC236}">
                <a16:creationId xmlns:a16="http://schemas.microsoft.com/office/drawing/2014/main" id="{DA1CF686-3156-48C9-8A00-A7C4152717C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715375" y="6232525"/>
            <a:ext cx="1190625" cy="206375"/>
          </a:xfrm>
          <a:prstGeom prst="rect">
            <a:avLst/>
          </a:prstGeom>
        </p:spPr>
        <p:txBody>
          <a:bodyPr anchor="b"/>
          <a:lstStyle>
            <a:lvl1pPr algn="r"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418EBCF5-7C0D-4452-BD99-4798E1600F69}" type="slidenum">
              <a:rPr lang="ko-KR" altLang="en-US" sz="894"/>
              <a:pPr/>
              <a:t>3</a:t>
            </a:fld>
            <a:endParaRPr lang="ko-KR" altLang="en-US" sz="894" dirty="0"/>
          </a:p>
        </p:txBody>
      </p:sp>
      <p:graphicFrame>
        <p:nvGraphicFramePr>
          <p:cNvPr id="5" name="다이어그램 4">
            <a:extLst>
              <a:ext uri="{FF2B5EF4-FFF2-40B4-BE49-F238E27FC236}">
                <a16:creationId xmlns:a16="http://schemas.microsoft.com/office/drawing/2014/main" id="{9975EFEE-8E82-4F16-91E4-FFAF9E185D1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77788238"/>
              </p:ext>
            </p:extLst>
          </p:nvPr>
        </p:nvGraphicFramePr>
        <p:xfrm>
          <a:off x="890362" y="1758500"/>
          <a:ext cx="7868413" cy="41189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150844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9">
            <a:extLst>
              <a:ext uri="{FF2B5EF4-FFF2-40B4-BE49-F238E27FC236}">
                <a16:creationId xmlns:a16="http://schemas.microsoft.com/office/drawing/2014/main" id="{00114E22-05B0-4F11-9165-EF5370DAA4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2.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프로젝트 과제 분석</a:t>
            </a:r>
          </a:p>
        </p:txBody>
      </p:sp>
      <p:sp>
        <p:nvSpPr>
          <p:cNvPr id="11" name="부제목 10">
            <a:extLst>
              <a:ext uri="{FF2B5EF4-FFF2-40B4-BE49-F238E27FC236}">
                <a16:creationId xmlns:a16="http://schemas.microsoft.com/office/drawing/2014/main" id="{5FE216CF-07F7-4B7E-AC30-B0D3F14EC1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/>
              <a:t>02-1 </a:t>
            </a:r>
            <a:r>
              <a:rPr lang="ko-KR" altLang="en-US"/>
              <a:t>웹사이트 세부 분석</a:t>
            </a:r>
            <a:endParaRPr lang="ko-KR" altLang="en-US" dirty="0"/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590E3906-C977-4C9A-BD0A-220D7B76FB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85183" y="1384754"/>
            <a:ext cx="7711194" cy="312057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ko-KR" altLang="en-US" sz="120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경영전략 수립 분석 </a:t>
            </a:r>
            <a:r>
              <a:rPr lang="en-US" altLang="ko-KR" sz="120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SWOT ( </a:t>
            </a:r>
            <a:r>
              <a:rPr lang="ko-KR" altLang="en-US" sz="120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강점</a:t>
            </a:r>
            <a:r>
              <a:rPr lang="en-US" altLang="ko-KR" sz="120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약점</a:t>
            </a:r>
            <a:r>
              <a:rPr lang="en-US" altLang="ko-KR" sz="120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기회</a:t>
            </a:r>
            <a:r>
              <a:rPr lang="en-US" altLang="ko-KR" sz="120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위협 </a:t>
            </a:r>
            <a:r>
              <a:rPr lang="en-US" altLang="ko-KR" sz="120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1200">
              <a:solidFill>
                <a:prstClr val="black">
                  <a:lumMod val="65000"/>
                  <a:lumOff val="3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ko-KR" altLang="en-US" sz="1200">
              <a:solidFill>
                <a:prstClr val="black">
                  <a:lumMod val="65000"/>
                  <a:lumOff val="3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>
              <a:buNone/>
            </a:pPr>
            <a:endParaRPr lang="ko-KR" altLang="en-US" sz="1200" dirty="0"/>
          </a:p>
        </p:txBody>
      </p:sp>
      <p:graphicFrame>
        <p:nvGraphicFramePr>
          <p:cNvPr id="2" name="표 3">
            <a:extLst>
              <a:ext uri="{FF2B5EF4-FFF2-40B4-BE49-F238E27FC236}">
                <a16:creationId xmlns:a16="http://schemas.microsoft.com/office/drawing/2014/main" id="{27173BAA-C01C-4232-8275-5B4A43CAFB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9061869"/>
              </p:ext>
            </p:extLst>
          </p:nvPr>
        </p:nvGraphicFramePr>
        <p:xfrm>
          <a:off x="1160082" y="2070101"/>
          <a:ext cx="7467625" cy="3311855"/>
        </p:xfrm>
        <a:graphic>
          <a:graphicData uri="http://schemas.openxmlformats.org/drawingml/2006/table">
            <a:tbl>
              <a:tblPr firstRow="1" bandRow="1"/>
              <a:tblGrid>
                <a:gridCol w="447509">
                  <a:extLst>
                    <a:ext uri="{9D8B030D-6E8A-4147-A177-3AD203B41FA5}">
                      <a16:colId xmlns:a16="http://schemas.microsoft.com/office/drawing/2014/main" val="1239036185"/>
                    </a:ext>
                  </a:extLst>
                </a:gridCol>
                <a:gridCol w="3510058">
                  <a:extLst>
                    <a:ext uri="{9D8B030D-6E8A-4147-A177-3AD203B41FA5}">
                      <a16:colId xmlns:a16="http://schemas.microsoft.com/office/drawing/2014/main" val="1467418087"/>
                    </a:ext>
                  </a:extLst>
                </a:gridCol>
                <a:gridCol w="3510058">
                  <a:extLst>
                    <a:ext uri="{9D8B030D-6E8A-4147-A177-3AD203B41FA5}">
                      <a16:colId xmlns:a16="http://schemas.microsoft.com/office/drawing/2014/main" val="2305120630"/>
                    </a:ext>
                  </a:extLst>
                </a:gridCol>
              </a:tblGrid>
              <a:tr h="361949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/>
                    </a:p>
                  </a:txBody>
                  <a:tcPr marL="74295" marR="74295" marT="37148" marB="37148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긍정요인</a:t>
                      </a:r>
                    </a:p>
                  </a:txBody>
                  <a:tcPr marL="74295" marR="74295" marT="37148" marB="37148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부정 요인</a:t>
                      </a:r>
                    </a:p>
                  </a:txBody>
                  <a:tcPr marL="74295" marR="74295" marT="37148" marB="37148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338101"/>
                  </a:ext>
                </a:extLst>
              </a:tr>
              <a:tr h="147495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내부요인</a:t>
                      </a:r>
                    </a:p>
                  </a:txBody>
                  <a:tcPr marL="74295" marR="74295" marT="37148" marB="37148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강점</a:t>
                      </a:r>
                      <a:endParaRPr lang="en-US" altLang="ko-KR" sz="1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pPr latinLnBrk="1"/>
                      <a:endParaRPr lang="en-US" altLang="ko-KR" sz="1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pPr latinLnBrk="1"/>
                      <a:r>
                        <a:rPr lang="ko-KR" altLang="en-US" sz="1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효과적 영업전략</a:t>
                      </a:r>
                      <a:r>
                        <a:rPr lang="ko-KR" altLang="en-US" sz="1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itchFamily="2" charset="2"/>
                        </a:rPr>
                        <a:t>으로 </a:t>
                      </a:r>
                      <a:r>
                        <a:rPr lang="ko-KR" altLang="en-US" sz="1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브랜드 이미지를 강조함 </a:t>
                      </a:r>
                      <a:r>
                        <a:rPr lang="en-US" altLang="ko-KR" sz="1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itchFamily="2" charset="2"/>
                        </a:rPr>
                        <a:t></a:t>
                      </a:r>
                      <a:r>
                        <a:rPr lang="ko-KR" altLang="en-US" sz="1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1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e.g. </a:t>
                      </a:r>
                      <a:r>
                        <a:rPr lang="ko-KR" altLang="en-US" sz="1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사회적 기업</a:t>
                      </a:r>
                      <a:r>
                        <a:rPr lang="en-US" altLang="ko-KR" sz="1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,</a:t>
                      </a:r>
                      <a:r>
                        <a:rPr lang="ko-KR" altLang="en-US" sz="1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지역사회와 상생하는 기업</a:t>
                      </a:r>
                      <a:r>
                        <a:rPr lang="en-US" altLang="ko-KR" sz="1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,</a:t>
                      </a:r>
                      <a:r>
                        <a:rPr lang="ko-KR" altLang="en-US" sz="1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고객과 소통하는 기업 이미지 구축 </a:t>
                      </a:r>
                      <a:endParaRPr lang="en-US" altLang="ko-KR" sz="1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pPr latinLnBrk="1"/>
                      <a:endParaRPr lang="en-US" altLang="ko-KR" sz="1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pPr latinLnBrk="1"/>
                      <a:r>
                        <a:rPr lang="ko-KR" altLang="en-US" sz="1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제품 개발력 </a:t>
                      </a:r>
                      <a:r>
                        <a:rPr lang="en-US" altLang="ko-KR" sz="1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itchFamily="2" charset="2"/>
                        </a:rPr>
                        <a:t></a:t>
                      </a:r>
                      <a:r>
                        <a:rPr lang="ko-KR" altLang="en-US" sz="1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itchFamily="2" charset="2"/>
                        </a:rPr>
                        <a:t> 다양하고 새로운 제품을 홈페이지에서 소개하고 있다 </a:t>
                      </a:r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pPr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74295" marR="74295" marT="37148" marB="37148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약점</a:t>
                      </a:r>
                      <a:endParaRPr lang="en-US" altLang="ko-KR" sz="1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pPr latinLnBrk="1"/>
                      <a:endParaRPr lang="en-US" altLang="ko-KR" sz="1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pPr latinLnBrk="1"/>
                      <a:r>
                        <a:rPr lang="ko-KR" altLang="en-US" sz="1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프로모션 홍보 부족 </a:t>
                      </a:r>
                      <a:r>
                        <a:rPr lang="en-US" altLang="ko-KR" sz="1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itchFamily="2" charset="2"/>
                        </a:rPr>
                        <a:t></a:t>
                      </a:r>
                      <a:r>
                        <a:rPr lang="ko-KR" altLang="en-US" sz="1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itchFamily="2" charset="2"/>
                        </a:rPr>
                        <a:t> </a:t>
                      </a:r>
                      <a:r>
                        <a:rPr lang="en-US" altLang="ko-KR" sz="1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itchFamily="2" charset="2"/>
                        </a:rPr>
                        <a:t>e.g. </a:t>
                      </a:r>
                      <a:r>
                        <a:rPr lang="ko-KR" altLang="en-US" sz="1000" b="1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itchFamily="2" charset="2"/>
                        </a:rPr>
                        <a:t>아침메뉴</a:t>
                      </a:r>
                      <a:r>
                        <a:rPr lang="ko-KR" altLang="en-US" sz="1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itchFamily="2" charset="2"/>
                        </a:rPr>
                        <a:t> 할인 행사 </a:t>
                      </a:r>
                      <a:r>
                        <a:rPr lang="en-US" altLang="ko-KR" sz="1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itchFamily="2" charset="2"/>
                        </a:rPr>
                        <a:t>“</a:t>
                      </a:r>
                      <a:r>
                        <a:rPr lang="ko-KR" altLang="en-US" sz="1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itchFamily="2" charset="2"/>
                        </a:rPr>
                        <a:t>파리의 아침</a:t>
                      </a:r>
                      <a:r>
                        <a:rPr lang="en-US" altLang="ko-KR" sz="1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itchFamily="2" charset="2"/>
                        </a:rPr>
                        <a:t>”,</a:t>
                      </a:r>
                      <a:r>
                        <a:rPr lang="ko-KR" altLang="en-US" sz="1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itchFamily="2" charset="2"/>
                        </a:rPr>
                        <a:t> 행복 상생 프로젝트</a:t>
                      </a:r>
                      <a:r>
                        <a:rPr lang="en-US" altLang="ko-KR" sz="1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itchFamily="2" charset="2"/>
                        </a:rPr>
                        <a:t>, etc.  </a:t>
                      </a:r>
                      <a:r>
                        <a:rPr lang="ko-KR" altLang="en-US" sz="1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itchFamily="2" charset="2"/>
                        </a:rPr>
                        <a:t>홈페이지에서 주요 광고란에 프로모션에 대한 상세 정보 전달 부족</a:t>
                      </a:r>
                      <a:endParaRPr lang="en-US" altLang="ko-KR" sz="1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sym typeface="Wingdings" pitchFamily="2" charset="2"/>
                      </a:endParaRPr>
                    </a:p>
                    <a:p>
                      <a:pPr latinLnBrk="1"/>
                      <a:endParaRPr lang="en-US" altLang="ko-KR" sz="1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sym typeface="Wingdings" pitchFamily="2" charset="2"/>
                      </a:endParaRPr>
                    </a:p>
                    <a:p>
                      <a:pPr latinLnBrk="1"/>
                      <a:r>
                        <a:rPr lang="ko-KR" altLang="en-US" sz="1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itchFamily="2" charset="2"/>
                        </a:rPr>
                        <a:t>제품안내란에 </a:t>
                      </a:r>
                      <a:r>
                        <a:rPr lang="ko-KR" altLang="en-US" sz="1000" b="1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itchFamily="2" charset="2"/>
                        </a:rPr>
                        <a:t>알러지</a:t>
                      </a:r>
                      <a:r>
                        <a:rPr lang="ko-KR" altLang="en-US" sz="1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itchFamily="2" charset="2"/>
                        </a:rPr>
                        <a:t> 유발 </a:t>
                      </a:r>
                      <a:r>
                        <a:rPr lang="en-US" altLang="ko-KR" sz="1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itchFamily="2" charset="2"/>
                        </a:rPr>
                        <a:t>ingredient</a:t>
                      </a:r>
                      <a:r>
                        <a:rPr lang="ko-KR" altLang="en-US" sz="1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itchFamily="2" charset="2"/>
                        </a:rPr>
                        <a:t> </a:t>
                      </a:r>
                      <a:r>
                        <a:rPr lang="en-US" altLang="ko-KR" sz="1000" b="1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itchFamily="2" charset="2"/>
                        </a:rPr>
                        <a:t>infomation</a:t>
                      </a:r>
                      <a:r>
                        <a:rPr lang="ko-KR" altLang="en-US" sz="1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itchFamily="2" charset="2"/>
                        </a:rPr>
                        <a:t> </a:t>
                      </a:r>
                      <a:r>
                        <a:rPr lang="en-US" altLang="ko-KR" sz="1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itchFamily="2" charset="2"/>
                        </a:rPr>
                        <a:t></a:t>
                      </a:r>
                      <a:r>
                        <a:rPr lang="ko-KR" altLang="en-US" sz="1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itchFamily="2" charset="2"/>
                        </a:rPr>
                        <a:t> </a:t>
                      </a:r>
                      <a:r>
                        <a:rPr lang="ko-KR" altLang="en-US" sz="1000" b="1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itchFamily="2" charset="2"/>
                        </a:rPr>
                        <a:t>바로찾을</a:t>
                      </a:r>
                      <a:r>
                        <a:rPr lang="ko-KR" altLang="en-US" sz="1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itchFamily="2" charset="2"/>
                        </a:rPr>
                        <a:t> 수 없다</a:t>
                      </a:r>
                      <a:endParaRPr lang="en-US" altLang="ko-KR" sz="1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pPr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74295" marR="74295" marT="37148" marB="37148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1198109"/>
                  </a:ext>
                </a:extLst>
              </a:tr>
              <a:tr h="147495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외부요인</a:t>
                      </a:r>
                    </a:p>
                  </a:txBody>
                  <a:tcPr marL="74295" marR="74295" marT="37148" marB="37148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기회</a:t>
                      </a:r>
                      <a:endParaRPr lang="en-US" altLang="ko-KR" sz="1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우리나라 제빵</a:t>
                      </a:r>
                      <a:r>
                        <a:rPr lang="en-US" altLang="ko-KR" sz="1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1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제과 소비 </a:t>
                      </a:r>
                      <a:r>
                        <a:rPr lang="ko-KR" altLang="en-US" sz="1000" b="1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트랜드</a:t>
                      </a:r>
                      <a:r>
                        <a:rPr lang="ko-KR" altLang="en-US" sz="1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1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itchFamily="2" charset="2"/>
                        </a:rPr>
                        <a:t></a:t>
                      </a:r>
                      <a:r>
                        <a:rPr lang="ko-KR" altLang="en-US" sz="1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itchFamily="2" charset="2"/>
                        </a:rPr>
                        <a:t> 디저트 문화 </a:t>
                      </a:r>
                      <a:endParaRPr lang="en-US" altLang="ko-KR" sz="1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sym typeface="Wingdings" pitchFamily="2" charset="2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itchFamily="2" charset="2"/>
                        </a:rPr>
                        <a:t>&amp;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itchFamily="2" charset="2"/>
                        </a:rPr>
                        <a:t>우리나라 식단은 급격한 서구화 </a:t>
                      </a:r>
                      <a:r>
                        <a:rPr lang="en-US" altLang="ko-KR" sz="1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itchFamily="2" charset="2"/>
                        </a:rPr>
                        <a:t></a:t>
                      </a:r>
                      <a:r>
                        <a:rPr lang="ko-KR" altLang="en-US" sz="1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itchFamily="2" charset="2"/>
                        </a:rPr>
                        <a:t> 브런치 문화 </a:t>
                      </a:r>
                      <a:endParaRPr lang="en-US" altLang="ko-KR" sz="1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sym typeface="Wingdings" pitchFamily="2" charset="2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itchFamily="2" charset="2"/>
                        </a:rPr>
                        <a:t>SO…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itchFamily="2" charset="2"/>
                        </a:rPr>
                        <a:t> </a:t>
                      </a:r>
                      <a:r>
                        <a:rPr lang="ko-KR" altLang="en-US" sz="1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itchFamily="2" charset="2"/>
                        </a:rPr>
                        <a:t>파리바게트는 이런 </a:t>
                      </a:r>
                      <a:r>
                        <a:rPr lang="ko-KR" altLang="en-US" sz="1000" b="1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itchFamily="2" charset="2"/>
                        </a:rPr>
                        <a:t>트랜드에</a:t>
                      </a:r>
                      <a:r>
                        <a:rPr lang="ko-KR" altLang="en-US" sz="1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itchFamily="2" charset="2"/>
                        </a:rPr>
                        <a:t> 걸맞는 브랜드로 시장점유율을 높일 수 있음</a:t>
                      </a:r>
                      <a:endParaRPr lang="en-US" altLang="ko-KR" sz="1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74295" marR="74295" marT="37148" marB="37148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위협</a:t>
                      </a:r>
                      <a:endParaRPr lang="en-US" altLang="ko-KR" sz="1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브랜드 이미지가 좋지만</a:t>
                      </a:r>
                      <a:r>
                        <a:rPr lang="en-US" altLang="ko-KR" sz="1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,</a:t>
                      </a:r>
                      <a:r>
                        <a:rPr lang="ko-KR" altLang="en-US" sz="1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맛으로는 경쟁사인 </a:t>
                      </a:r>
                      <a:r>
                        <a:rPr lang="ko-KR" altLang="en-US" sz="1000" b="1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뚜레주</a:t>
                      </a:r>
                      <a:r>
                        <a:rPr lang="ko-KR" altLang="en-US" sz="1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*에게 밀리는 것으로 판단 </a:t>
                      </a:r>
                      <a:r>
                        <a:rPr lang="en-US" altLang="ko-KR" sz="1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itchFamily="2" charset="2"/>
                        </a:rPr>
                        <a:t></a:t>
                      </a:r>
                      <a:r>
                        <a:rPr lang="ko-KR" altLang="en-US" sz="1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itchFamily="2" charset="2"/>
                        </a:rPr>
                        <a:t> 이를 </a:t>
                      </a:r>
                      <a:r>
                        <a:rPr lang="ko-KR" altLang="en-US" sz="1000" b="1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itchFamily="2" charset="2"/>
                        </a:rPr>
                        <a:t>상쇄시킬만한</a:t>
                      </a:r>
                      <a:r>
                        <a:rPr lang="ko-KR" altLang="en-US" sz="1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itchFamily="2" charset="2"/>
                        </a:rPr>
                        <a:t> 전략</a:t>
                      </a:r>
                      <a:r>
                        <a:rPr lang="en-US" altLang="ko-KR" sz="1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itchFamily="2" charset="2"/>
                        </a:rPr>
                        <a:t>/</a:t>
                      </a:r>
                      <a:r>
                        <a:rPr lang="ko-KR" altLang="en-US" sz="1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itchFamily="2" charset="2"/>
                        </a:rPr>
                        <a:t>홍보가 부족하다</a:t>
                      </a:r>
                      <a:r>
                        <a:rPr lang="en-US" altLang="ko-KR" sz="1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itchFamily="2" charset="2"/>
                        </a:rPr>
                        <a:t>.</a:t>
                      </a:r>
                      <a:r>
                        <a:rPr lang="ko-KR" altLang="en-US" sz="1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itchFamily="2" charset="2"/>
                        </a:rPr>
                        <a:t> 홈페이지에 경쟁사에서는 제공하지 않는 서비스를 </a:t>
                      </a:r>
                      <a:r>
                        <a:rPr lang="ko-KR" altLang="en-US" sz="1000" b="1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itchFamily="2" charset="2"/>
                        </a:rPr>
                        <a:t>추가해야할</a:t>
                      </a:r>
                      <a:r>
                        <a:rPr lang="ko-KR" altLang="en-US" sz="1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itchFamily="2" charset="2"/>
                        </a:rPr>
                        <a:t> 듯하다</a:t>
                      </a:r>
                      <a:endParaRPr lang="en-US" altLang="ko-KR" sz="1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74295" marR="74295" marT="37148" marB="37148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8570939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528FD6D8-8980-4582-AD73-F3D6249E1238}"/>
              </a:ext>
            </a:extLst>
          </p:cNvPr>
          <p:cNvSpPr txBox="1"/>
          <p:nvPr/>
        </p:nvSpPr>
        <p:spPr>
          <a:xfrm>
            <a:off x="1160081" y="5412146"/>
            <a:ext cx="74676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solidFill>
                  <a:srgbClr val="2AB9C7"/>
                </a:solidFill>
              </a:rPr>
              <a:t>주요 핵심사항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파리바게트 웹사이트 재구성을 통해 위의 여러가지 </a:t>
            </a:r>
            <a:r>
              <a:rPr lang="ko-KR" alt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긍정요인을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극대화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지향하고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>
              <a:rPr lang="ko-KR" alt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부정요인은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지양할 수 있음</a:t>
            </a:r>
          </a:p>
        </p:txBody>
      </p:sp>
    </p:spTree>
    <p:extLst>
      <p:ext uri="{BB962C8B-B14F-4D97-AF65-F5344CB8AC3E}">
        <p14:creationId xmlns:p14="http://schemas.microsoft.com/office/powerpoint/2010/main" val="3781272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9AFF92-30F9-4305-806C-D8161D4CA8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altLang="ko-KR" b="1">
                <a:latin typeface="맑은 고딕" panose="020B0503020000020004" pitchFamily="50" charset="-127"/>
                <a:ea typeface="맑은 고딕" panose="020B0503020000020004" pitchFamily="50" charset="-127"/>
              </a:rPr>
              <a:t>2.</a:t>
            </a:r>
            <a:r>
              <a:rPr lang="ko-KR" altLang="en-US" b="1">
                <a:latin typeface="맑은 고딕" panose="020B0503020000020004" pitchFamily="50" charset="-127"/>
                <a:ea typeface="맑은 고딕" panose="020B0503020000020004" pitchFamily="50" charset="-127"/>
              </a:rPr>
              <a:t> 프로젝트 과제 분석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부제목 3">
            <a:extLst>
              <a:ext uri="{FF2B5EF4-FFF2-40B4-BE49-F238E27FC236}">
                <a16:creationId xmlns:a16="http://schemas.microsoft.com/office/drawing/2014/main" id="{31033F9B-6DE0-419D-957C-ACA1878BE3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/>
              <a:t>02-2 </a:t>
            </a:r>
            <a:r>
              <a:rPr lang="ko-KR" altLang="en-US"/>
              <a:t>웹사이트 세부 분석</a:t>
            </a:r>
            <a:endParaRPr lang="ko-KR" altLang="en-US" dirty="0"/>
          </a:p>
        </p:txBody>
      </p:sp>
      <p:sp>
        <p:nvSpPr>
          <p:cNvPr id="8" name="텍스트 개체 틀 11">
            <a:extLst>
              <a:ext uri="{FF2B5EF4-FFF2-40B4-BE49-F238E27FC236}">
                <a16:creationId xmlns:a16="http://schemas.microsoft.com/office/drawing/2014/main" id="{F44A71A9-DC97-4F9D-BBCA-79BE8F97FA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ko-KR" altLang="en-US" sz="120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마케팅 </a:t>
            </a:r>
            <a:r>
              <a:rPr lang="en-US" altLang="ko-KR" sz="120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3C </a:t>
            </a:r>
            <a:r>
              <a:rPr lang="ko-KR" altLang="en-US" sz="120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분석 </a:t>
            </a:r>
            <a:r>
              <a:rPr lang="en-US" altLang="ko-KR" sz="120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20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소비자</a:t>
            </a:r>
          </a:p>
          <a:p>
            <a:pPr marL="0" indent="0">
              <a:buNone/>
            </a:pPr>
            <a:endParaRPr lang="ko-KR" altLang="en-US" sz="1200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3EF3568-F942-C94E-926B-6416379CD47C}"/>
              </a:ext>
            </a:extLst>
          </p:cNvPr>
          <p:cNvSpPr/>
          <p:nvPr/>
        </p:nvSpPr>
        <p:spPr>
          <a:xfrm>
            <a:off x="5738334" y="985836"/>
            <a:ext cx="531891" cy="8426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438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</a:t>
            </a:r>
            <a:endParaRPr lang="ko-KR" altLang="en-US" sz="2438" b="1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9" name="표 3">
            <a:extLst>
              <a:ext uri="{FF2B5EF4-FFF2-40B4-BE49-F238E27FC236}">
                <a16:creationId xmlns:a16="http://schemas.microsoft.com/office/drawing/2014/main" id="{0459C800-1F05-4BE2-B693-A60F050D72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1289445"/>
              </p:ext>
            </p:extLst>
          </p:nvPr>
        </p:nvGraphicFramePr>
        <p:xfrm>
          <a:off x="1068477" y="2201793"/>
          <a:ext cx="7648898" cy="3401599"/>
        </p:xfrm>
        <a:graphic>
          <a:graphicData uri="http://schemas.openxmlformats.org/drawingml/2006/table">
            <a:tbl>
              <a:tblPr firstRow="1" bandRow="1"/>
              <a:tblGrid>
                <a:gridCol w="539116">
                  <a:extLst>
                    <a:ext uri="{9D8B030D-6E8A-4147-A177-3AD203B41FA5}">
                      <a16:colId xmlns:a16="http://schemas.microsoft.com/office/drawing/2014/main" val="1239036185"/>
                    </a:ext>
                  </a:extLst>
                </a:gridCol>
                <a:gridCol w="1106657">
                  <a:extLst>
                    <a:ext uri="{9D8B030D-6E8A-4147-A177-3AD203B41FA5}">
                      <a16:colId xmlns:a16="http://schemas.microsoft.com/office/drawing/2014/main" val="1467418087"/>
                    </a:ext>
                  </a:extLst>
                </a:gridCol>
                <a:gridCol w="6003125">
                  <a:extLst>
                    <a:ext uri="{9D8B030D-6E8A-4147-A177-3AD203B41FA5}">
                      <a16:colId xmlns:a16="http://schemas.microsoft.com/office/drawing/2014/main" val="2305120630"/>
                    </a:ext>
                  </a:extLst>
                </a:gridCol>
              </a:tblGrid>
              <a:tr h="37202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/>
                    </a:p>
                  </a:txBody>
                  <a:tcPr marL="74295" marR="74295" marT="37148" marB="37148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평가요소</a:t>
                      </a:r>
                    </a:p>
                  </a:txBody>
                  <a:tcPr marL="74295" marR="74295" marT="37148" marB="37148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 dirty="0"/>
                        <a:t>평가 기준</a:t>
                      </a:r>
                    </a:p>
                  </a:txBody>
                  <a:tcPr marL="74295" marR="74295" marT="37148" marB="37148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338101"/>
                  </a:ext>
                </a:extLst>
              </a:tr>
              <a:tr h="997578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소비자</a:t>
                      </a:r>
                    </a:p>
                  </a:txBody>
                  <a:tcPr marL="74295" marR="74295" marT="37148" marB="37148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latinLnBrk="1"/>
                      <a:r>
                        <a:rPr lang="ko-KR" altLang="en-US" sz="1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시장규모</a:t>
                      </a:r>
                      <a:r>
                        <a:rPr lang="en-US" altLang="ko-KR" sz="1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,</a:t>
                      </a:r>
                    </a:p>
                    <a:p>
                      <a:pPr latinLnBrk="1"/>
                      <a:r>
                        <a:rPr lang="ko-KR" altLang="en-US" sz="1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시장 성장률</a:t>
                      </a:r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74295" marR="74295" marT="37148" marB="37148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세분시장의 규모는 적절한가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?</a:t>
                      </a:r>
                    </a:p>
                    <a:p>
                      <a:pPr latinLnBrk="1"/>
                      <a:endParaRPr lang="en-US" altLang="ko-KR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  <a:p>
                      <a:pPr marL="171450" indent="-171450" latinLnBrk="1">
                        <a:buFont typeface="Wingdings" pitchFamily="2" charset="2"/>
                        <a:buChar char="à"/>
                      </a:pPr>
                      <a:r>
                        <a:rPr lang="ko-KR" altLang="en-US" sz="9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적절하지 않다</a:t>
                      </a:r>
                      <a:r>
                        <a:rPr lang="en-US" altLang="ko-KR" sz="9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.</a:t>
                      </a:r>
                    </a:p>
                    <a:p>
                      <a:pPr marL="171450" indent="-171450" latinLnBrk="1">
                        <a:buFont typeface="Wingdings" pitchFamily="2" charset="2"/>
                        <a:buChar char="à"/>
                      </a:pPr>
                      <a:r>
                        <a:rPr lang="ko-KR" altLang="en-US" sz="900" b="0" strike="noStrike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 </a:t>
                      </a:r>
                      <a:r>
                        <a:rPr lang="ko-KR" altLang="en-US" sz="900" b="0" strike="sngStrike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인구통계학적으로</a:t>
                      </a:r>
                      <a:r>
                        <a:rPr lang="ko-KR" altLang="en-US" sz="9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 시장을 세분화하면 주로 </a:t>
                      </a:r>
                      <a:r>
                        <a:rPr lang="en-US" altLang="ko-KR" sz="9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10-40</a:t>
                      </a:r>
                      <a:r>
                        <a:rPr lang="ko-KR" altLang="en-US" sz="9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대로 나온다</a:t>
                      </a:r>
                      <a:r>
                        <a:rPr lang="en-US" altLang="ko-KR" sz="9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.</a:t>
                      </a:r>
                      <a:r>
                        <a:rPr lang="ko-KR" altLang="en-US" sz="9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 그 밖에 연령층을 아우를 수 있어야하겠다</a:t>
                      </a:r>
                      <a:r>
                        <a:rPr lang="en-US" altLang="ko-KR" sz="9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.</a:t>
                      </a:r>
                    </a:p>
                    <a:p>
                      <a:pPr latinLnBrk="1"/>
                      <a:endParaRPr lang="ko-KR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marL="74295" marR="74295" marT="37148" marB="37148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1198109"/>
                  </a:ext>
                </a:extLst>
              </a:tr>
              <a:tr h="99757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성장 가능성이 높은 시장인가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?</a:t>
                      </a:r>
                    </a:p>
                    <a:p>
                      <a:pPr latinLnBrk="1"/>
                      <a:endParaRPr lang="en-US" altLang="ko-KR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  <a:p>
                      <a:pPr marL="171450" indent="-171450" latinLnBrk="1">
                        <a:buFont typeface="Wingdings" pitchFamily="2" charset="2"/>
                        <a:buChar char="à"/>
                      </a:pPr>
                      <a:r>
                        <a:rPr lang="ko-KR" altLang="en-US" sz="9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높다</a:t>
                      </a:r>
                      <a:r>
                        <a:rPr lang="en-US" altLang="ko-KR" sz="9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.</a:t>
                      </a:r>
                    </a:p>
                    <a:p>
                      <a:pPr marL="171450" indent="-171450" latinLnBrk="1">
                        <a:buFont typeface="Wingdings" pitchFamily="2" charset="2"/>
                        <a:buChar char="à"/>
                      </a:pPr>
                      <a:r>
                        <a:rPr lang="ko-KR" altLang="en-US" sz="9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국내 주요 소비자 계층인 </a:t>
                      </a:r>
                      <a:r>
                        <a:rPr lang="en-US" altLang="ko-KR" sz="9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10-40</a:t>
                      </a:r>
                      <a:r>
                        <a:rPr lang="ko-KR" altLang="en-US" sz="9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대는 점점 더 </a:t>
                      </a:r>
                      <a:r>
                        <a:rPr lang="ko-KR" altLang="en-US" sz="900" b="0" dirty="0" err="1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간편식을</a:t>
                      </a:r>
                      <a:r>
                        <a:rPr lang="ko-KR" altLang="en-US" sz="9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 선호하는 추세다</a:t>
                      </a:r>
                      <a:r>
                        <a:rPr lang="en-US" altLang="ko-KR" sz="9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.</a:t>
                      </a:r>
                      <a:r>
                        <a:rPr lang="ko-KR" altLang="en-US" sz="9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 파리바게트만의 차별화된 서비스를 소비자에게 잘 어필한다면 성장가능성은 높다</a:t>
                      </a:r>
                      <a:r>
                        <a:rPr lang="en-US" altLang="ko-KR" sz="9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.</a:t>
                      </a:r>
                      <a:endParaRPr lang="ko-KR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  <a:p>
                      <a:pPr latinLnBrk="1"/>
                      <a:endParaRPr lang="ko-KR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marL="74295" marR="74295" marT="37148" marB="37148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5620196"/>
                  </a:ext>
                </a:extLst>
              </a:tr>
              <a:tr h="99757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세분 </a:t>
                      </a:r>
                      <a:r>
                        <a:rPr lang="ko-KR" altLang="en-US" sz="900" b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시장별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 잠재 수요는 </a:t>
                      </a:r>
                      <a:r>
                        <a:rPr lang="ko-KR" altLang="en-US" sz="900" b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어느정도인가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?</a:t>
                      </a:r>
                    </a:p>
                    <a:p>
                      <a:pPr latinLnBrk="1"/>
                      <a:endParaRPr lang="en-US" altLang="ko-KR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  <a:p>
                      <a:pPr latinLnBrk="1"/>
                      <a:endParaRPr lang="en-US" altLang="ko-KR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  <a:p>
                      <a:pPr marL="171450" indent="-171450" latinLnBrk="1">
                        <a:buFont typeface="Wingdings" pitchFamily="2" charset="2"/>
                        <a:buChar char="à"/>
                      </a:pPr>
                      <a:r>
                        <a:rPr lang="ko-KR" altLang="en-US" sz="9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파리바게트의 제품은 나이와 소득에 관계없이 모두 좋아할 수 있는 클래식한 빵부터 </a:t>
                      </a:r>
                      <a:r>
                        <a:rPr lang="ko-KR" altLang="en-US" sz="900" b="0" dirty="0" err="1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디저트류</a:t>
                      </a:r>
                      <a:r>
                        <a:rPr lang="en-US" altLang="ko-KR" sz="9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,</a:t>
                      </a:r>
                      <a:r>
                        <a:rPr lang="ko-KR" altLang="en-US" sz="9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 한끼 </a:t>
                      </a:r>
                      <a:r>
                        <a:rPr lang="ko-KR" altLang="en-US" sz="900" b="0" dirty="0" err="1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식사대용용</a:t>
                      </a:r>
                      <a:r>
                        <a:rPr lang="ko-KR" altLang="en-US" sz="9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 등으로 굉장히 다양한 선택지가 있다</a:t>
                      </a:r>
                      <a:r>
                        <a:rPr lang="en-US" altLang="ko-KR" sz="9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.</a:t>
                      </a:r>
                      <a:r>
                        <a:rPr lang="ko-KR" altLang="en-US" sz="9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 </a:t>
                      </a:r>
                      <a:endParaRPr lang="en-US" altLang="ko-KR" sz="900" b="0" dirty="0">
                        <a:solidFill>
                          <a:srgbClr val="2AB9C7"/>
                        </a:solidFill>
                        <a:latin typeface="+mn-lt"/>
                        <a:sym typeface="Wingdings" pitchFamily="2" charset="2"/>
                      </a:endParaRPr>
                    </a:p>
                    <a:p>
                      <a:pPr marL="171450" indent="-171450" latinLnBrk="1">
                        <a:buFont typeface="Wingdings" pitchFamily="2" charset="2"/>
                        <a:buChar char="à"/>
                      </a:pPr>
                      <a:r>
                        <a:rPr lang="ko-KR" altLang="en-US" sz="9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그렇기 때문에 세분 </a:t>
                      </a:r>
                      <a:r>
                        <a:rPr lang="ko-KR" altLang="en-US" sz="900" b="0" dirty="0" err="1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시장별</a:t>
                      </a:r>
                      <a:r>
                        <a:rPr lang="ko-KR" altLang="en-US" sz="9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 잠재 수요는 높다고 볼 수 있다</a:t>
                      </a:r>
                      <a:r>
                        <a:rPr lang="en-US" altLang="ko-KR" sz="9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.</a:t>
                      </a:r>
                      <a:endParaRPr lang="ko-KR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  <a:p>
                      <a:pPr latinLnBrk="1"/>
                      <a:endParaRPr lang="ko-KR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marL="74295" marR="74295" marT="37148" marB="37148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92837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993249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9AFF92-30F9-4305-806C-D8161D4CA8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altLang="ko-KR" b="1">
                <a:latin typeface="맑은 고딕" panose="020B0503020000020004" pitchFamily="50" charset="-127"/>
                <a:ea typeface="맑은 고딕" panose="020B0503020000020004" pitchFamily="50" charset="-127"/>
              </a:rPr>
              <a:t>2.</a:t>
            </a:r>
            <a:r>
              <a:rPr lang="ko-KR" altLang="en-US" b="1">
                <a:latin typeface="맑은 고딕" panose="020B0503020000020004" pitchFamily="50" charset="-127"/>
                <a:ea typeface="맑은 고딕" panose="020B0503020000020004" pitchFamily="50" charset="-127"/>
              </a:rPr>
              <a:t> 프로젝트 과제 분석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부제목 3">
            <a:extLst>
              <a:ext uri="{FF2B5EF4-FFF2-40B4-BE49-F238E27FC236}">
                <a16:creationId xmlns:a16="http://schemas.microsoft.com/office/drawing/2014/main" id="{31033F9B-6DE0-419D-957C-ACA1878BE3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/>
              <a:t>02-3 </a:t>
            </a:r>
            <a:r>
              <a:rPr lang="ko-KR" altLang="en-US" dirty="0"/>
              <a:t>웹사이트 세부 분석</a:t>
            </a:r>
          </a:p>
        </p:txBody>
      </p:sp>
      <p:sp>
        <p:nvSpPr>
          <p:cNvPr id="8" name="텍스트 개체 틀 11">
            <a:extLst>
              <a:ext uri="{FF2B5EF4-FFF2-40B4-BE49-F238E27FC236}">
                <a16:creationId xmlns:a16="http://schemas.microsoft.com/office/drawing/2014/main" id="{F44A71A9-DC97-4F9D-BBCA-79BE8F97FA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ko-KR" altLang="en-US" sz="120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마케팅 </a:t>
            </a:r>
            <a:r>
              <a:rPr lang="en-US" altLang="ko-KR" sz="120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3C </a:t>
            </a:r>
            <a:r>
              <a:rPr lang="ko-KR" altLang="en-US" sz="120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분석 </a:t>
            </a:r>
            <a:r>
              <a:rPr lang="en-US" altLang="ko-KR" sz="120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20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경쟁사</a:t>
            </a:r>
          </a:p>
          <a:p>
            <a:pPr marL="0" indent="0">
              <a:buNone/>
            </a:pPr>
            <a:endParaRPr lang="ko-KR" altLang="en-US" sz="1200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3EF3568-F942-C94E-926B-6416379CD47C}"/>
              </a:ext>
            </a:extLst>
          </p:cNvPr>
          <p:cNvSpPr/>
          <p:nvPr/>
        </p:nvSpPr>
        <p:spPr>
          <a:xfrm>
            <a:off x="5738334" y="985836"/>
            <a:ext cx="531891" cy="8426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438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</a:t>
            </a:r>
            <a:endParaRPr lang="ko-KR" altLang="en-US" sz="2438" b="1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9" name="표 3">
            <a:extLst>
              <a:ext uri="{FF2B5EF4-FFF2-40B4-BE49-F238E27FC236}">
                <a16:creationId xmlns:a16="http://schemas.microsoft.com/office/drawing/2014/main" id="{0459C800-1F05-4BE2-B693-A60F050D72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1583920"/>
              </p:ext>
            </p:extLst>
          </p:nvPr>
        </p:nvGraphicFramePr>
        <p:xfrm>
          <a:off x="1095514" y="2293089"/>
          <a:ext cx="7648898" cy="3294859"/>
        </p:xfrm>
        <a:graphic>
          <a:graphicData uri="http://schemas.openxmlformats.org/drawingml/2006/table">
            <a:tbl>
              <a:tblPr firstRow="1" bandRow="1"/>
              <a:tblGrid>
                <a:gridCol w="539116">
                  <a:extLst>
                    <a:ext uri="{9D8B030D-6E8A-4147-A177-3AD203B41FA5}">
                      <a16:colId xmlns:a16="http://schemas.microsoft.com/office/drawing/2014/main" val="1239036185"/>
                    </a:ext>
                  </a:extLst>
                </a:gridCol>
                <a:gridCol w="1106657">
                  <a:extLst>
                    <a:ext uri="{9D8B030D-6E8A-4147-A177-3AD203B41FA5}">
                      <a16:colId xmlns:a16="http://schemas.microsoft.com/office/drawing/2014/main" val="1467418087"/>
                    </a:ext>
                  </a:extLst>
                </a:gridCol>
                <a:gridCol w="6003125">
                  <a:extLst>
                    <a:ext uri="{9D8B030D-6E8A-4147-A177-3AD203B41FA5}">
                      <a16:colId xmlns:a16="http://schemas.microsoft.com/office/drawing/2014/main" val="2305120630"/>
                    </a:ext>
                  </a:extLst>
                </a:gridCol>
              </a:tblGrid>
              <a:tr h="344465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/>
                    </a:p>
                  </a:txBody>
                  <a:tcPr marL="74295" marR="74295" marT="37148" marB="37148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평가요소</a:t>
                      </a:r>
                    </a:p>
                  </a:txBody>
                  <a:tcPr marL="74295" marR="74295" marT="37148" marB="37148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 dirty="0"/>
                        <a:t>평가 기준</a:t>
                      </a:r>
                    </a:p>
                  </a:txBody>
                  <a:tcPr marL="74295" marR="74295" marT="37148" marB="37148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338101"/>
                  </a:ext>
                </a:extLst>
              </a:tr>
              <a:tr h="1475197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경쟁사</a:t>
                      </a:r>
                    </a:p>
                  </a:txBody>
                  <a:tcPr marL="74295" marR="74295" marT="37148" marB="37148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현재의 경쟁사</a:t>
                      </a:r>
                      <a:r>
                        <a:rPr lang="en-US" altLang="ko-KR" sz="1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,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잠재적 경쟁사</a:t>
                      </a:r>
                      <a:endParaRPr lang="en-US" altLang="ko-KR" sz="1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74295" marR="74295" marT="37148" marB="37148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현재의 경쟁사들이 공격적이고 </a:t>
                      </a:r>
                      <a:r>
                        <a:rPr lang="ko-KR" altLang="en-US" sz="900" b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강력한가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?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à"/>
                        <a:tabLst/>
                        <a:defRPr/>
                      </a:pPr>
                      <a:r>
                        <a:rPr lang="ko-KR" altLang="en-US" sz="9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매우 위협적이고 강력하다</a:t>
                      </a:r>
                      <a:r>
                        <a:rPr lang="en-US" altLang="ko-KR" sz="9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.</a:t>
                      </a:r>
                      <a:r>
                        <a:rPr lang="ko-KR" altLang="en-US" sz="9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 </a:t>
                      </a:r>
                      <a:endParaRPr lang="en-US" altLang="ko-KR" sz="900" b="0" dirty="0">
                        <a:solidFill>
                          <a:srgbClr val="2AB9C7"/>
                        </a:solidFill>
                        <a:latin typeface="+mn-lt"/>
                        <a:sym typeface="Wingdings" pitchFamily="2" charset="2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à"/>
                        <a:tabLst/>
                        <a:defRPr/>
                      </a:pPr>
                      <a:r>
                        <a:rPr lang="ko-KR" altLang="en-US" sz="9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특히 </a:t>
                      </a:r>
                      <a:r>
                        <a:rPr lang="ko-KR" altLang="en-US" sz="900" b="0" dirty="0" err="1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경쟁사마다</a:t>
                      </a:r>
                      <a:r>
                        <a:rPr lang="ko-KR" altLang="en-US" sz="9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 맛으로 파리바게트보다 좀 더 강점을 보이는 브랜드</a:t>
                      </a:r>
                      <a:r>
                        <a:rPr lang="en-US" altLang="ko-KR" sz="9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,</a:t>
                      </a:r>
                      <a:r>
                        <a:rPr lang="ko-KR" altLang="en-US" sz="9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 브랜드 이미지가 파리바게트보다 좀 더 </a:t>
                      </a:r>
                      <a:r>
                        <a:rPr lang="ko-KR" altLang="en-US" sz="900" b="0" dirty="0" err="1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고급진</a:t>
                      </a:r>
                      <a:r>
                        <a:rPr lang="ko-KR" altLang="en-US" sz="9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 이미지</a:t>
                      </a:r>
                      <a:r>
                        <a:rPr lang="en-US" altLang="ko-KR" sz="9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,</a:t>
                      </a:r>
                      <a:r>
                        <a:rPr lang="ko-KR" altLang="en-US" sz="9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 등등으로 파리바게트가 경쟁사보다 약한 부분을 끊임없이 보완하고</a:t>
                      </a:r>
                      <a:r>
                        <a:rPr lang="en-US" altLang="ko-KR" sz="9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,</a:t>
                      </a:r>
                      <a:r>
                        <a:rPr lang="ko-KR" altLang="en-US" sz="9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 새로운 시도를 하지 않으면 안되는 상황이다</a:t>
                      </a:r>
                      <a:r>
                        <a:rPr lang="en-US" altLang="ko-KR" sz="9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.</a:t>
                      </a:r>
                      <a:r>
                        <a:rPr lang="ko-KR" altLang="en-US" sz="9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 </a:t>
                      </a:r>
                      <a:endParaRPr lang="en-US" altLang="ko-KR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marL="74295" marR="74295" marT="37148" marB="37148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8570939"/>
                  </a:ext>
                </a:extLst>
              </a:tr>
              <a:tr h="147519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새로운 경쟁사의 진입 가능성이 높은가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?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à"/>
                        <a:tabLst/>
                        <a:defRPr/>
                      </a:pPr>
                      <a:r>
                        <a:rPr lang="ko-KR" altLang="en-US" sz="9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기존에 유사한 베이커리 업체들이 존재하며</a:t>
                      </a:r>
                      <a:r>
                        <a:rPr lang="en-US" altLang="ko-KR" sz="9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,</a:t>
                      </a:r>
                      <a:r>
                        <a:rPr lang="ko-KR" altLang="en-US" sz="9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 사실 이미 존재하는 저명한 베이커리들이 국내 제빵제과 시장의 큰 파이를 차지하고 있기 </a:t>
                      </a:r>
                      <a:r>
                        <a:rPr lang="ko-KR" altLang="en-US" sz="900" b="0" dirty="0" err="1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떄문에</a:t>
                      </a:r>
                      <a:r>
                        <a:rPr lang="ko-KR" altLang="en-US" sz="9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 새로운 경쟁사의 진입 가능성은 낮다고 볼 수 있다</a:t>
                      </a:r>
                      <a:r>
                        <a:rPr lang="en-US" altLang="ko-KR" sz="9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.</a:t>
                      </a:r>
                      <a:r>
                        <a:rPr lang="ko-KR" altLang="en-US" sz="9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 </a:t>
                      </a:r>
                      <a:endParaRPr lang="en-US" altLang="ko-KR" sz="900" b="0" dirty="0">
                        <a:solidFill>
                          <a:srgbClr val="2AB9C7"/>
                        </a:solidFill>
                        <a:latin typeface="+mn-lt"/>
                        <a:sym typeface="Wingdings" pitchFamily="2" charset="2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à"/>
                        <a:tabLst/>
                        <a:defRPr/>
                      </a:pPr>
                      <a:r>
                        <a:rPr lang="ko-KR" altLang="en-US" sz="9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다만</a:t>
                      </a:r>
                      <a:r>
                        <a:rPr lang="en-US" altLang="ko-KR" sz="9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,</a:t>
                      </a:r>
                      <a:r>
                        <a:rPr lang="ko-KR" altLang="en-US" sz="9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 해외에서 유명세를 타고 국내로 수입되는 브랜드의 경우는 장단기적으로 새로운 위협이 될 수 있으므로 시장의 변화에 기민하게 대처할 필요는 있겠다</a:t>
                      </a:r>
                      <a:r>
                        <a:rPr lang="en-US" altLang="ko-KR" sz="9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.</a:t>
                      </a:r>
                      <a:r>
                        <a:rPr lang="ko-KR" altLang="en-US" sz="9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 </a:t>
                      </a:r>
                      <a:endParaRPr lang="en-US" altLang="ko-KR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marL="74295" marR="74295" marT="37148" marB="37148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2891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29526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9AFF92-30F9-4305-806C-D8161D4CA8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altLang="ko-KR" b="1">
                <a:latin typeface="맑은 고딕" panose="020B0503020000020004" pitchFamily="50" charset="-127"/>
                <a:ea typeface="맑은 고딕" panose="020B0503020000020004" pitchFamily="50" charset="-127"/>
              </a:rPr>
              <a:t>2.</a:t>
            </a:r>
            <a:r>
              <a:rPr lang="ko-KR" altLang="en-US" b="1">
                <a:latin typeface="맑은 고딕" panose="020B0503020000020004" pitchFamily="50" charset="-127"/>
                <a:ea typeface="맑은 고딕" panose="020B0503020000020004" pitchFamily="50" charset="-127"/>
              </a:rPr>
              <a:t> 프로젝트 과제 분석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부제목 3">
            <a:extLst>
              <a:ext uri="{FF2B5EF4-FFF2-40B4-BE49-F238E27FC236}">
                <a16:creationId xmlns:a16="http://schemas.microsoft.com/office/drawing/2014/main" id="{31033F9B-6DE0-419D-957C-ACA1878BE3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/>
              <a:t>02-4 </a:t>
            </a:r>
            <a:r>
              <a:rPr lang="ko-KR" altLang="en-US" dirty="0"/>
              <a:t>웹사이트 세부 분석</a:t>
            </a:r>
          </a:p>
        </p:txBody>
      </p:sp>
      <p:sp>
        <p:nvSpPr>
          <p:cNvPr id="8" name="텍스트 개체 틀 11">
            <a:extLst>
              <a:ext uri="{FF2B5EF4-FFF2-40B4-BE49-F238E27FC236}">
                <a16:creationId xmlns:a16="http://schemas.microsoft.com/office/drawing/2014/main" id="{F44A71A9-DC97-4F9D-BBCA-79BE8F97FA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ko-KR" altLang="en-US" sz="120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마케팅 </a:t>
            </a:r>
            <a:r>
              <a:rPr lang="en-US" altLang="ko-KR" sz="120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3C </a:t>
            </a:r>
            <a:r>
              <a:rPr lang="ko-KR" altLang="en-US" sz="120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분석 </a:t>
            </a:r>
            <a:r>
              <a:rPr lang="en-US" altLang="ko-KR" sz="120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20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자사</a:t>
            </a:r>
          </a:p>
          <a:p>
            <a:pPr marL="0" indent="0">
              <a:buNone/>
            </a:pPr>
            <a:endParaRPr lang="ko-KR" altLang="en-US" sz="1200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3EF3568-F942-C94E-926B-6416379CD47C}"/>
              </a:ext>
            </a:extLst>
          </p:cNvPr>
          <p:cNvSpPr/>
          <p:nvPr/>
        </p:nvSpPr>
        <p:spPr>
          <a:xfrm>
            <a:off x="5738334" y="985836"/>
            <a:ext cx="531891" cy="8426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438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</a:t>
            </a:r>
            <a:endParaRPr lang="ko-KR" altLang="en-US" sz="2438" b="1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9" name="표 3">
            <a:extLst>
              <a:ext uri="{FF2B5EF4-FFF2-40B4-BE49-F238E27FC236}">
                <a16:creationId xmlns:a16="http://schemas.microsoft.com/office/drawing/2014/main" id="{0459C800-1F05-4BE2-B693-A60F050D72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0444557"/>
              </p:ext>
            </p:extLst>
          </p:nvPr>
        </p:nvGraphicFramePr>
        <p:xfrm>
          <a:off x="1087692" y="2356589"/>
          <a:ext cx="7648898" cy="3301261"/>
        </p:xfrm>
        <a:graphic>
          <a:graphicData uri="http://schemas.openxmlformats.org/drawingml/2006/table">
            <a:tbl>
              <a:tblPr firstRow="1" bandRow="1"/>
              <a:tblGrid>
                <a:gridCol w="539116">
                  <a:extLst>
                    <a:ext uri="{9D8B030D-6E8A-4147-A177-3AD203B41FA5}">
                      <a16:colId xmlns:a16="http://schemas.microsoft.com/office/drawing/2014/main" val="1239036185"/>
                    </a:ext>
                  </a:extLst>
                </a:gridCol>
                <a:gridCol w="1106657">
                  <a:extLst>
                    <a:ext uri="{9D8B030D-6E8A-4147-A177-3AD203B41FA5}">
                      <a16:colId xmlns:a16="http://schemas.microsoft.com/office/drawing/2014/main" val="1467418087"/>
                    </a:ext>
                  </a:extLst>
                </a:gridCol>
                <a:gridCol w="6003125">
                  <a:extLst>
                    <a:ext uri="{9D8B030D-6E8A-4147-A177-3AD203B41FA5}">
                      <a16:colId xmlns:a16="http://schemas.microsoft.com/office/drawing/2014/main" val="2305120630"/>
                    </a:ext>
                  </a:extLst>
                </a:gridCol>
              </a:tblGrid>
              <a:tr h="321193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/>
                    </a:p>
                  </a:txBody>
                  <a:tcPr marL="74295" marR="74295" marT="37148" marB="37148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평가요소</a:t>
                      </a:r>
                    </a:p>
                  </a:txBody>
                  <a:tcPr marL="74295" marR="74295" marT="37148" marB="37148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 dirty="0"/>
                        <a:t>평가 기준</a:t>
                      </a:r>
                    </a:p>
                  </a:txBody>
                  <a:tcPr marL="74295" marR="74295" marT="37148" marB="37148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338101"/>
                  </a:ext>
                </a:extLst>
              </a:tr>
              <a:tr h="993356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자사</a:t>
                      </a:r>
                    </a:p>
                  </a:txBody>
                  <a:tcPr marL="74295" marR="74295" marT="37148" marB="37148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기업 목표</a:t>
                      </a:r>
                      <a:r>
                        <a:rPr lang="en-US" altLang="ko-KR" sz="1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,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자원 시너지 효과</a:t>
                      </a:r>
                      <a:endParaRPr lang="en-US" altLang="ko-KR" sz="1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74295" marR="74295" marT="37148" marB="37148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기업의 목표와 일치 하는가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?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</a:t>
                      </a:r>
                      <a:r>
                        <a:rPr lang="ko-KR" altLang="en-US" sz="9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 파리바게트는 장식과 디자인보다는 제품의 맛과 품질로 승부 보겠다는 경영 이념으로 </a:t>
                      </a:r>
                      <a:r>
                        <a:rPr lang="en-US" altLang="ko-KR" sz="9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“</a:t>
                      </a:r>
                      <a:r>
                        <a:rPr lang="ko-KR" altLang="en-US" sz="9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품질경영</a:t>
                      </a:r>
                      <a:r>
                        <a:rPr lang="en-US" altLang="ko-KR" sz="9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”</a:t>
                      </a:r>
                      <a:r>
                        <a:rPr lang="ko-KR" altLang="en-US" sz="9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을 실현하고 있다</a:t>
                      </a:r>
                      <a:r>
                        <a:rPr lang="en-US" altLang="ko-KR" sz="9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.</a:t>
                      </a:r>
                      <a:r>
                        <a:rPr lang="ko-KR" altLang="en-US" sz="9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 그리고 이런 점 덕에 안심하고 먹을 수 있는 제품이라는 고객들의 신뢰를 얻어냈다</a:t>
                      </a:r>
                      <a:r>
                        <a:rPr lang="en-US" altLang="ko-KR" sz="9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.</a:t>
                      </a:r>
                      <a:endParaRPr lang="en-US" altLang="ko-KR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marL="74295" marR="74295" marT="37148" marB="37148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690708"/>
                  </a:ext>
                </a:extLst>
              </a:tr>
              <a:tr h="99335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인적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, 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물적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, 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기술적 자원을 갖추고 있는가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?</a:t>
                      </a:r>
                      <a:br>
                        <a:rPr lang="en-US" altLang="ko-KR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</a:br>
                      <a:endParaRPr lang="en-US" altLang="ko-KR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</a:t>
                      </a:r>
                      <a:r>
                        <a:rPr lang="ko-KR" altLang="en-US" sz="9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 규모에 맞게 적절한 인프라와 기술을 갖춰</a:t>
                      </a:r>
                      <a:r>
                        <a:rPr lang="en-US" altLang="ko-KR" sz="9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,</a:t>
                      </a:r>
                      <a:r>
                        <a:rPr lang="ko-KR" altLang="en-US" sz="9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 전국의 모든 가맹점이 어디서나 질 높은 제품과 서비스를 동일하게 소비자에게 제공할 수 있도록 가맹점을 체계적으로 관리 중이다</a:t>
                      </a:r>
                      <a:r>
                        <a:rPr lang="en-US" altLang="ko-KR" sz="9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.</a:t>
                      </a:r>
                      <a:endParaRPr lang="en-US" altLang="ko-KR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marL="74295" marR="74295" marT="37148" marB="37148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7635325"/>
                  </a:ext>
                </a:extLst>
              </a:tr>
              <a:tr h="99335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기존 서비스와 시너지 효과를 낼 수 있는가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?</a:t>
                      </a:r>
                      <a:br>
                        <a:rPr lang="en-US" altLang="ko-KR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</a:br>
                      <a:endParaRPr lang="en-US" altLang="ko-KR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</a:t>
                      </a:r>
                      <a:r>
                        <a:rPr lang="ko-KR" altLang="en-US" sz="9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 고객들의 </a:t>
                      </a:r>
                      <a:r>
                        <a:rPr lang="ko-KR" altLang="en-US" sz="900" b="0" dirty="0" err="1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니즈에</a:t>
                      </a:r>
                      <a:r>
                        <a:rPr lang="ko-KR" altLang="en-US" sz="9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 맞는 정보 제공을 우선시 하여 페이지를 제작한다면</a:t>
                      </a:r>
                      <a:r>
                        <a:rPr lang="en-US" altLang="ko-KR" sz="9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,</a:t>
                      </a:r>
                      <a:r>
                        <a:rPr lang="ko-KR" altLang="en-US" sz="9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 더 많은 소비자가 쉽고 빠르게 원하는 정보를 얻어갈 수 있는 사이트가 될 것이고</a:t>
                      </a:r>
                      <a:r>
                        <a:rPr lang="en-US" altLang="ko-KR" sz="9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,</a:t>
                      </a:r>
                      <a:r>
                        <a:rPr lang="ko-KR" altLang="en-US" sz="9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 그로 인해 기존서비스와 더 많은 시너지 효과를 낼 수 있을 것이라 예상된다</a:t>
                      </a:r>
                      <a:r>
                        <a:rPr lang="en-US" altLang="ko-KR" sz="9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.</a:t>
                      </a:r>
                      <a:r>
                        <a:rPr lang="ko-KR" altLang="en-US" sz="900" b="0" dirty="0">
                          <a:solidFill>
                            <a:srgbClr val="2AB9C7"/>
                          </a:solidFill>
                          <a:latin typeface="+mn-lt"/>
                          <a:sym typeface="Wingdings" pitchFamily="2" charset="2"/>
                        </a:rPr>
                        <a:t>  </a:t>
                      </a:r>
                      <a:endParaRPr lang="en-US" altLang="ko-KR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marL="74295" marR="74295" marT="37148" marB="37148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42597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042136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1E60AE-5AB9-4B0F-A0D8-2339BA34DD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b="1">
                <a:latin typeface="맑은 고딕" panose="020B0503020000020004" pitchFamily="50" charset="-127"/>
                <a:ea typeface="맑은 고딕" panose="020B0503020000020004" pitchFamily="50" charset="-127"/>
              </a:rPr>
              <a:t>3.</a:t>
            </a:r>
            <a:r>
              <a:rPr lang="ko-KR" altLang="en-US" b="1">
                <a:latin typeface="맑은 고딕" panose="020B0503020000020004" pitchFamily="50" charset="-127"/>
                <a:ea typeface="맑은 고딕" panose="020B0503020000020004" pitchFamily="50" charset="-127"/>
              </a:rPr>
              <a:t> 프로젝트 분석 내용 방향성 선정</a:t>
            </a:r>
            <a:endParaRPr lang="ko-KR" altLang="en-US" dirty="0"/>
          </a:p>
        </p:txBody>
      </p:sp>
      <p:sp>
        <p:nvSpPr>
          <p:cNvPr id="12" name="부제목 3">
            <a:extLst>
              <a:ext uri="{FF2B5EF4-FFF2-40B4-BE49-F238E27FC236}">
                <a16:creationId xmlns:a16="http://schemas.microsoft.com/office/drawing/2014/main" id="{9BDE5150-D116-4748-8159-831FAA8ABF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/>
              <a:t>03-1 </a:t>
            </a:r>
            <a:r>
              <a:rPr lang="ko-KR" altLang="en-US"/>
              <a:t>분석 자료 정리</a:t>
            </a:r>
            <a:endParaRPr lang="ko-KR" altLang="en-US" dirty="0"/>
          </a:p>
        </p:txBody>
      </p:sp>
      <p:sp>
        <p:nvSpPr>
          <p:cNvPr id="13" name="텍스트 개체 틀 11">
            <a:extLst>
              <a:ext uri="{FF2B5EF4-FFF2-40B4-BE49-F238E27FC236}">
                <a16:creationId xmlns:a16="http://schemas.microsoft.com/office/drawing/2014/main" id="{77A760DD-A22E-4893-8886-C3EF30F0E8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ko-KR" altLang="en-US" sz="120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페르소나 </a:t>
            </a:r>
            <a:r>
              <a:rPr lang="en-US" altLang="ko-KR" sz="120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20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방향성 정리 </a:t>
            </a:r>
            <a:r>
              <a:rPr lang="en-US" altLang="ko-KR" sz="120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</a:t>
            </a:r>
            <a:r>
              <a:rPr lang="ko-KR" altLang="en-US" sz="120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타입</a:t>
            </a:r>
            <a:endParaRPr lang="ko-KR" altLang="en-US" sz="1200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3EF3568-F942-C94E-926B-6416379CD47C}"/>
              </a:ext>
            </a:extLst>
          </p:cNvPr>
          <p:cNvSpPr/>
          <p:nvPr/>
        </p:nvSpPr>
        <p:spPr>
          <a:xfrm>
            <a:off x="5738334" y="985836"/>
            <a:ext cx="531891" cy="8426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438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</a:t>
            </a:r>
            <a:endParaRPr lang="ko-KR" altLang="en-US" sz="2438" b="1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CAA12A27-DF1A-434C-99F6-A077860D06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3997989"/>
              </p:ext>
            </p:extLst>
          </p:nvPr>
        </p:nvGraphicFramePr>
        <p:xfrm>
          <a:off x="1023826" y="2356588"/>
          <a:ext cx="7712246" cy="3224406"/>
        </p:xfrm>
        <a:graphic>
          <a:graphicData uri="http://schemas.openxmlformats.org/drawingml/2006/table">
            <a:tbl>
              <a:tblPr/>
              <a:tblGrid>
                <a:gridCol w="479982">
                  <a:extLst>
                    <a:ext uri="{9D8B030D-6E8A-4147-A177-3AD203B41FA5}">
                      <a16:colId xmlns:a16="http://schemas.microsoft.com/office/drawing/2014/main" val="2825577889"/>
                    </a:ext>
                  </a:extLst>
                </a:gridCol>
                <a:gridCol w="220816">
                  <a:extLst>
                    <a:ext uri="{9D8B030D-6E8A-4147-A177-3AD203B41FA5}">
                      <a16:colId xmlns:a16="http://schemas.microsoft.com/office/drawing/2014/main" val="2575371145"/>
                    </a:ext>
                  </a:extLst>
                </a:gridCol>
                <a:gridCol w="220816">
                  <a:extLst>
                    <a:ext uri="{9D8B030D-6E8A-4147-A177-3AD203B41FA5}">
                      <a16:colId xmlns:a16="http://schemas.microsoft.com/office/drawing/2014/main" val="2460392279"/>
                    </a:ext>
                  </a:extLst>
                </a:gridCol>
                <a:gridCol w="949505">
                  <a:extLst>
                    <a:ext uri="{9D8B030D-6E8A-4147-A177-3AD203B41FA5}">
                      <a16:colId xmlns:a16="http://schemas.microsoft.com/office/drawing/2014/main" val="2618226828"/>
                    </a:ext>
                  </a:extLst>
                </a:gridCol>
                <a:gridCol w="454737">
                  <a:extLst>
                    <a:ext uri="{9D8B030D-6E8A-4147-A177-3AD203B41FA5}">
                      <a16:colId xmlns:a16="http://schemas.microsoft.com/office/drawing/2014/main" val="1969063327"/>
                    </a:ext>
                  </a:extLst>
                </a:gridCol>
                <a:gridCol w="691713">
                  <a:extLst>
                    <a:ext uri="{9D8B030D-6E8A-4147-A177-3AD203B41FA5}">
                      <a16:colId xmlns:a16="http://schemas.microsoft.com/office/drawing/2014/main" val="3189108789"/>
                    </a:ext>
                  </a:extLst>
                </a:gridCol>
                <a:gridCol w="499570">
                  <a:extLst>
                    <a:ext uri="{9D8B030D-6E8A-4147-A177-3AD203B41FA5}">
                      <a16:colId xmlns:a16="http://schemas.microsoft.com/office/drawing/2014/main" val="2696593972"/>
                    </a:ext>
                  </a:extLst>
                </a:gridCol>
                <a:gridCol w="954306">
                  <a:extLst>
                    <a:ext uri="{9D8B030D-6E8A-4147-A177-3AD203B41FA5}">
                      <a16:colId xmlns:a16="http://schemas.microsoft.com/office/drawing/2014/main" val="3670021084"/>
                    </a:ext>
                  </a:extLst>
                </a:gridCol>
                <a:gridCol w="365070">
                  <a:extLst>
                    <a:ext uri="{9D8B030D-6E8A-4147-A177-3AD203B41FA5}">
                      <a16:colId xmlns:a16="http://schemas.microsoft.com/office/drawing/2014/main" val="141499677"/>
                    </a:ext>
                  </a:extLst>
                </a:gridCol>
                <a:gridCol w="1114425">
                  <a:extLst>
                    <a:ext uri="{9D8B030D-6E8A-4147-A177-3AD203B41FA5}">
                      <a16:colId xmlns:a16="http://schemas.microsoft.com/office/drawing/2014/main" val="935067537"/>
                    </a:ext>
                  </a:extLst>
                </a:gridCol>
                <a:gridCol w="505975">
                  <a:extLst>
                    <a:ext uri="{9D8B030D-6E8A-4147-A177-3AD203B41FA5}">
                      <a16:colId xmlns:a16="http://schemas.microsoft.com/office/drawing/2014/main" val="2779693455"/>
                    </a:ext>
                  </a:extLst>
                </a:gridCol>
                <a:gridCol w="1255331">
                  <a:extLst>
                    <a:ext uri="{9D8B030D-6E8A-4147-A177-3AD203B41FA5}">
                      <a16:colId xmlns:a16="http://schemas.microsoft.com/office/drawing/2014/main" val="732168727"/>
                    </a:ext>
                  </a:extLst>
                </a:gridCol>
              </a:tblGrid>
              <a:tr h="378364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2AB9C7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인물 </a:t>
                      </a:r>
                      <a:r>
                        <a:rPr lang="en-US" sz="1000" b="1" kern="0" spc="0" dirty="0">
                          <a:solidFill>
                            <a:srgbClr val="2AB9C7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</a:t>
                      </a:r>
                      <a:endParaRPr lang="en-US" sz="1000" b="1" kern="0" spc="0" dirty="0">
                        <a:solidFill>
                          <a:srgbClr val="2AB9C7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52626" marR="52626" marT="14549" marB="14549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10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요구사항 요약</a:t>
                      </a:r>
                      <a:r>
                        <a:rPr lang="en-US" altLang="ko-KR" sz="900" b="1" kern="0" spc="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</a:t>
                      </a:r>
                      <a:r>
                        <a:rPr lang="ko-KR" altLang="en-US" sz="900" b="1" kern="0" spc="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우유 </a:t>
                      </a:r>
                      <a:r>
                        <a:rPr lang="ko-KR" altLang="en-US" sz="900" b="1" kern="0" spc="0" dirty="0" err="1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알러지가</a:t>
                      </a:r>
                      <a:r>
                        <a:rPr lang="ko-KR" altLang="en-US" sz="900" b="1" kern="0" spc="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있는데</a:t>
                      </a:r>
                      <a:r>
                        <a:rPr lang="en-US" altLang="ko-KR" sz="900" b="1" kern="0" spc="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sz="900" b="1" kern="0" spc="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어떤 제품에 우유가 들어갔는지 빠르게 확인하고 싶어요</a:t>
                      </a:r>
                      <a:r>
                        <a:rPr lang="en-US" altLang="ko-KR" sz="900" b="1" kern="0" spc="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!</a:t>
                      </a:r>
                      <a:r>
                        <a:rPr lang="ko-KR" altLang="en-US" sz="900" b="1" kern="0" spc="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endParaRPr lang="ko-KR" altLang="en-US" sz="900" kern="0" spc="0" dirty="0">
                        <a:solidFill>
                          <a:srgbClr val="191919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52626" marR="52626" marT="14549" marB="14549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6F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0433091"/>
                  </a:ext>
                </a:extLst>
              </a:tr>
              <a:tr h="36048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이름</a:t>
                      </a:r>
                      <a:endParaRPr lang="ko-KR" altLang="en-US" sz="900" kern="0" spc="0" dirty="0">
                        <a:solidFill>
                          <a:srgbClr val="191919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52626" marR="52626" marT="14549" marB="14549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6F7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kern="0" spc="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</a:rPr>
                        <a:t>박</a:t>
                      </a:r>
                      <a:r>
                        <a:rPr lang="en-US" altLang="ko-KR" sz="900" kern="0" spc="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</a:rPr>
                        <a:t>00</a:t>
                      </a:r>
                      <a:endParaRPr lang="ko-KR" altLang="en-US" sz="900" kern="0" spc="0" dirty="0">
                        <a:solidFill>
                          <a:srgbClr val="191919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52626" marR="52626" marT="14549" marB="14549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나이</a:t>
                      </a:r>
                      <a:endParaRPr lang="ko-KR" altLang="en-US" sz="900" kern="0" spc="0" dirty="0">
                        <a:solidFill>
                          <a:srgbClr val="191919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52626" marR="52626" marT="14549" marB="14549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6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</a:rPr>
                        <a:t>16</a:t>
                      </a:r>
                      <a:endParaRPr lang="ko-KR" altLang="en-US" sz="900" kern="0" spc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52626" marR="52626" marT="14549" marB="14549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성별</a:t>
                      </a:r>
                      <a:endParaRPr lang="ko-KR" altLang="en-US" sz="900" kern="0" spc="0" dirty="0">
                        <a:solidFill>
                          <a:srgbClr val="191919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52626" marR="52626" marT="14549" marB="14549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6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</a:rPr>
                        <a:t>여자</a:t>
                      </a:r>
                      <a:endParaRPr lang="ko-KR" altLang="en-US" sz="900" kern="0" spc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52626" marR="52626" marT="14549" marB="14549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1" kern="0" spc="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국적</a:t>
                      </a:r>
                      <a:endParaRPr lang="ko-KR" altLang="en-US" sz="900" kern="0" spc="0" dirty="0">
                        <a:solidFill>
                          <a:srgbClr val="191919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52626" marR="52626" marT="14549" marB="14549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6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</a:rPr>
                        <a:t>대한민국</a:t>
                      </a:r>
                      <a:endParaRPr lang="ko-KR" altLang="en-US" sz="700" kern="0" spc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52626" marR="52626" marT="14549" marB="14549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1" kern="0" spc="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직업</a:t>
                      </a:r>
                      <a:endParaRPr lang="ko-KR" altLang="en-US" sz="900" kern="0" spc="0" dirty="0">
                        <a:solidFill>
                          <a:srgbClr val="191919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52626" marR="52626" marT="14549" marB="14549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6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1" kern="0" spc="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학생</a:t>
                      </a:r>
                      <a:endParaRPr lang="en-US" sz="700" b="1" kern="0" spc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626" marR="52626" marT="14549" marB="14549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02969753"/>
                  </a:ext>
                </a:extLst>
              </a:tr>
              <a:tr h="36048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취미</a:t>
                      </a:r>
                      <a:endParaRPr lang="ko-KR" altLang="en-US" sz="900" kern="0" spc="0" dirty="0">
                        <a:solidFill>
                          <a:srgbClr val="191919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52626" marR="52626" marT="14549" marB="14549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6F7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</a:rPr>
                        <a:t>베이킹</a:t>
                      </a:r>
                      <a:endParaRPr lang="ko-KR" altLang="en-US" sz="900" b="1" kern="0" spc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52626" marR="52626" marT="14549" marB="14549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-5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거주지</a:t>
                      </a:r>
                      <a:endParaRPr lang="ko-KR" altLang="en-US" sz="900" kern="0" spc="0" dirty="0">
                        <a:solidFill>
                          <a:srgbClr val="191919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52626" marR="52626" marT="14549" marB="14549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6F7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kern="0" spc="0" dirty="0">
                          <a:solidFill>
                            <a:srgbClr val="B2B2B2"/>
                          </a:solidFill>
                          <a:effectLst/>
                          <a:latin typeface="맑은 고딕" panose="020B0503020000020004" pitchFamily="50" charset="-127"/>
                        </a:rPr>
                        <a:t>경기도 부천시 </a:t>
                      </a:r>
                    </a:p>
                  </a:txBody>
                  <a:tcPr marL="52626" marR="52626" marT="14549" marB="14549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1" kern="0" spc="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수입</a:t>
                      </a:r>
                      <a:endParaRPr lang="ko-KR" altLang="en-US" sz="900" kern="0" spc="0" dirty="0">
                        <a:solidFill>
                          <a:srgbClr val="191919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52626" marR="52626" marT="14549" marB="14549" anchor="ctr">
                    <a:lnL w="3556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6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kern="0" spc="0" dirty="0">
                          <a:solidFill>
                            <a:srgbClr val="B2B2B2"/>
                          </a:solidFill>
                          <a:effectLst/>
                          <a:latin typeface="맑은 고딕" panose="020B0503020000020004" pitchFamily="50" charset="-127"/>
                        </a:rPr>
                        <a:t>20</a:t>
                      </a:r>
                      <a:r>
                        <a:rPr lang="ko-KR" altLang="en-US" sz="800" kern="0" spc="0" dirty="0">
                          <a:solidFill>
                            <a:srgbClr val="B2B2B2"/>
                          </a:solidFill>
                          <a:effectLst/>
                          <a:latin typeface="맑은 고딕" panose="020B0503020000020004" pitchFamily="50" charset="-127"/>
                        </a:rPr>
                        <a:t>만원</a:t>
                      </a:r>
                    </a:p>
                  </a:txBody>
                  <a:tcPr marL="52626" marR="52626" marT="14549" marB="14549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832763"/>
                  </a:ext>
                </a:extLst>
              </a:tr>
              <a:tr h="360488">
                <a:tc grid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-7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라이프스타일</a:t>
                      </a:r>
                      <a:endParaRPr lang="ko-KR" altLang="en-US" sz="900" kern="0" spc="0" dirty="0">
                        <a:solidFill>
                          <a:srgbClr val="191919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52626" marR="52626" marT="14549" marB="14549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6F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9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kern="0" spc="0" dirty="0">
                          <a:solidFill>
                            <a:srgbClr val="B2B2B2"/>
                          </a:solidFill>
                          <a:effectLst/>
                          <a:latin typeface="맑은 고딕" panose="020B0503020000020004" pitchFamily="50" charset="-127"/>
                        </a:rPr>
                        <a:t>You Only Live Once 🤪</a:t>
                      </a:r>
                      <a:endParaRPr lang="ko-KR" altLang="en-US" sz="900" kern="0" spc="0" dirty="0">
                        <a:solidFill>
                          <a:srgbClr val="B2B2B2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52626" marR="52626" marT="14549" marB="14549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2620723"/>
                  </a:ext>
                </a:extLst>
              </a:tr>
              <a:tr h="1764578">
                <a:tc gridSpan="1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-20" dirty="0">
                          <a:solidFill>
                            <a:srgbClr val="4C4C4C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특징</a:t>
                      </a:r>
                      <a:r>
                        <a:rPr lang="ko-KR" altLang="en-US" sz="900" b="1" kern="0" spc="-80" dirty="0">
                          <a:solidFill>
                            <a:srgbClr val="4C4C4C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및 스토리 </a:t>
                      </a:r>
                      <a:r>
                        <a:rPr lang="en-US" altLang="ko-KR" sz="900" b="1" kern="0" spc="-80" dirty="0">
                          <a:solidFill>
                            <a:srgbClr val="4C4C4C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</a:t>
                      </a:r>
                    </a:p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900" b="1" kern="0" spc="-80" dirty="0">
                        <a:solidFill>
                          <a:srgbClr val="4C4C4C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900" b="1" kern="0" spc="-80" dirty="0">
                        <a:solidFill>
                          <a:srgbClr val="4C4C4C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b="1" kern="0" spc="-80" dirty="0">
                          <a:solidFill>
                            <a:srgbClr val="4C4C4C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“</a:t>
                      </a:r>
                      <a:r>
                        <a:rPr lang="ko-KR" altLang="en-US" sz="900" b="1" i="1" kern="0" spc="-80" dirty="0">
                          <a:solidFill>
                            <a:srgbClr val="4C4C4C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저는 빵을 너무 좋아해서 유명한 베이커리 제품을 먹어보고 직접 만들어보는 것을 좋아합니다</a:t>
                      </a:r>
                      <a:r>
                        <a:rPr lang="en-US" altLang="ko-KR" sz="900" b="1" i="1" kern="0" spc="-80" dirty="0">
                          <a:solidFill>
                            <a:srgbClr val="4C4C4C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r>
                        <a:rPr lang="ko-KR" altLang="en-US" sz="900" b="1" i="1" kern="0" spc="-80" dirty="0">
                          <a:solidFill>
                            <a:srgbClr val="4C4C4C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하지만 많은 빵이나 쿠키</a:t>
                      </a:r>
                      <a:r>
                        <a:rPr lang="en-US" altLang="ko-KR" sz="900" b="1" i="1" kern="0" spc="-80" dirty="0">
                          <a:solidFill>
                            <a:srgbClr val="4C4C4C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sz="900" b="1" i="1" kern="0" spc="-80" dirty="0">
                          <a:solidFill>
                            <a:srgbClr val="4C4C4C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케이크 등에는 우유가 첨가되는 경우가 많은데</a:t>
                      </a:r>
                      <a:r>
                        <a:rPr lang="en-US" altLang="ko-KR" sz="900" b="1" i="1" kern="0" spc="-80" dirty="0">
                          <a:solidFill>
                            <a:srgbClr val="4C4C4C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sz="900" b="1" i="1" kern="0" spc="-80" dirty="0">
                          <a:solidFill>
                            <a:srgbClr val="4C4C4C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저는 우유 </a:t>
                      </a:r>
                      <a:r>
                        <a:rPr lang="ko-KR" altLang="en-US" sz="900" b="1" i="1" kern="0" spc="-80" dirty="0" err="1">
                          <a:solidFill>
                            <a:srgbClr val="4C4C4C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알러지가</a:t>
                      </a:r>
                      <a:r>
                        <a:rPr lang="ko-KR" altLang="en-US" sz="900" b="1" i="1" kern="0" spc="-80" dirty="0">
                          <a:solidFill>
                            <a:srgbClr val="4C4C4C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있습니다</a:t>
                      </a:r>
                      <a:r>
                        <a:rPr lang="en-US" altLang="ko-KR" sz="900" b="1" i="1" kern="0" spc="-80" dirty="0">
                          <a:solidFill>
                            <a:srgbClr val="4C4C4C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r>
                        <a:rPr lang="ko-KR" altLang="en-US" sz="900" b="1" i="1" kern="0" spc="-80" dirty="0">
                          <a:solidFill>
                            <a:srgbClr val="4C4C4C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매번 매장에서 확인하기 어렵고 번거로워 파리바게트 홈페이지에서 확인을 하곤 하는데 </a:t>
                      </a:r>
                      <a:r>
                        <a:rPr lang="ko-KR" altLang="en-US" sz="900" b="1" i="1" kern="0" spc="-80" dirty="0" err="1">
                          <a:solidFill>
                            <a:srgbClr val="4C4C4C"/>
                          </a:solidFill>
                          <a:effectLst/>
                          <a:highlight>
                            <a:srgbClr val="00FF00"/>
                          </a:highligh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알러지를</a:t>
                      </a:r>
                      <a:r>
                        <a:rPr lang="ko-KR" altLang="en-US" sz="900" b="1" i="1" kern="0" spc="-80" dirty="0">
                          <a:solidFill>
                            <a:srgbClr val="4C4C4C"/>
                          </a:solidFill>
                          <a:effectLst/>
                          <a:highlight>
                            <a:srgbClr val="00FF00"/>
                          </a:highligh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갖고 있는 고객들이  제품의 상세 설명을 더 빠르게 찾을 수 있도록 </a:t>
                      </a:r>
                      <a:r>
                        <a:rPr lang="ko-KR" altLang="en-US" sz="900" b="1" i="1" kern="0" spc="-80" dirty="0">
                          <a:solidFill>
                            <a:srgbClr val="4C4C4C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좀 더 </a:t>
                      </a:r>
                      <a:r>
                        <a:rPr lang="en-US" altLang="ko-KR" sz="900" b="1" i="1" kern="0" spc="-80" dirty="0">
                          <a:solidFill>
                            <a:srgbClr val="4C4C4C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“</a:t>
                      </a:r>
                      <a:r>
                        <a:rPr lang="ko-KR" altLang="en-US" sz="900" b="1" i="1" kern="0" spc="-80" dirty="0">
                          <a:solidFill>
                            <a:srgbClr val="4C4C4C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모두에게 유용한 홈페이지</a:t>
                      </a:r>
                      <a:r>
                        <a:rPr lang="en-US" altLang="ko-KR" sz="900" b="1" i="1" kern="0" spc="-80" dirty="0">
                          <a:solidFill>
                            <a:srgbClr val="4C4C4C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”</a:t>
                      </a:r>
                      <a:r>
                        <a:rPr lang="ko-KR" altLang="en-US" sz="900" b="1" i="1" kern="0" spc="-80" dirty="0" err="1">
                          <a:solidFill>
                            <a:srgbClr val="4C4C4C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를</a:t>
                      </a:r>
                      <a:r>
                        <a:rPr lang="ko-KR" altLang="en-US" sz="900" b="1" i="1" kern="0" spc="-80" dirty="0">
                          <a:solidFill>
                            <a:srgbClr val="4C4C4C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만들어 주셨으면 합니다</a:t>
                      </a:r>
                      <a:r>
                        <a:rPr lang="en-US" altLang="ko-KR" sz="900" b="1" i="1" kern="0" spc="-80" dirty="0">
                          <a:solidFill>
                            <a:srgbClr val="4C4C4C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!</a:t>
                      </a:r>
                      <a:r>
                        <a:rPr lang="en-US" altLang="ko-KR" sz="900" b="1" kern="0" spc="-80" dirty="0">
                          <a:solidFill>
                            <a:srgbClr val="4C4C4C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”</a:t>
                      </a:r>
                      <a:endParaRPr lang="ko-KR" altLang="en-US" sz="900" kern="0" spc="0" dirty="0">
                        <a:solidFill>
                          <a:srgbClr val="191919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b="1" kern="0" spc="0" dirty="0">
                        <a:solidFill>
                          <a:srgbClr val="191919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52626" marR="52626" marT="14549" marB="14549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82585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989334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1E60AE-5AB9-4B0F-A0D8-2339BA34DD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3.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프로젝트 분석 내용 방향성 선정</a:t>
            </a:r>
            <a:endParaRPr lang="ko-KR" altLang="en-US" dirty="0"/>
          </a:p>
        </p:txBody>
      </p:sp>
      <p:sp>
        <p:nvSpPr>
          <p:cNvPr id="12" name="부제목 3">
            <a:extLst>
              <a:ext uri="{FF2B5EF4-FFF2-40B4-BE49-F238E27FC236}">
                <a16:creationId xmlns:a16="http://schemas.microsoft.com/office/drawing/2014/main" id="{9BDE5150-D116-4748-8159-831FAA8ABF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/>
              <a:t>03-1 </a:t>
            </a:r>
            <a:r>
              <a:rPr lang="ko-KR" altLang="en-US"/>
              <a:t>분석 자료 정리</a:t>
            </a:r>
            <a:endParaRPr lang="ko-KR" altLang="en-US" dirty="0"/>
          </a:p>
        </p:txBody>
      </p:sp>
      <p:sp>
        <p:nvSpPr>
          <p:cNvPr id="13" name="텍스트 개체 틀 11">
            <a:extLst>
              <a:ext uri="{FF2B5EF4-FFF2-40B4-BE49-F238E27FC236}">
                <a16:creationId xmlns:a16="http://schemas.microsoft.com/office/drawing/2014/main" id="{77A760DD-A22E-4893-8886-C3EF30F0E8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ko-KR" altLang="en-US" sz="120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페르소나 </a:t>
            </a:r>
            <a:r>
              <a:rPr lang="en-US" altLang="ko-KR" sz="120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20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방향성 정리 </a:t>
            </a:r>
            <a:r>
              <a:rPr lang="en-US" altLang="ko-KR" sz="120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</a:t>
            </a:r>
            <a:r>
              <a:rPr lang="ko-KR" altLang="en-US" sz="120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타입</a:t>
            </a:r>
            <a:endParaRPr lang="ko-KR" altLang="en-US" sz="1200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3EF3568-F942-C94E-926B-6416379CD47C}"/>
              </a:ext>
            </a:extLst>
          </p:cNvPr>
          <p:cNvSpPr/>
          <p:nvPr/>
        </p:nvSpPr>
        <p:spPr>
          <a:xfrm>
            <a:off x="5738334" y="985836"/>
            <a:ext cx="531891" cy="8426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438" b="1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</a:t>
            </a:r>
            <a:endParaRPr lang="ko-KR" altLang="en-US" sz="2438" b="1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CAA12A27-DF1A-434C-99F6-A077860D06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6208452"/>
              </p:ext>
            </p:extLst>
          </p:nvPr>
        </p:nvGraphicFramePr>
        <p:xfrm>
          <a:off x="1023826" y="2356588"/>
          <a:ext cx="7712246" cy="3229947"/>
        </p:xfrm>
        <a:graphic>
          <a:graphicData uri="http://schemas.openxmlformats.org/drawingml/2006/table">
            <a:tbl>
              <a:tblPr/>
              <a:tblGrid>
                <a:gridCol w="479982">
                  <a:extLst>
                    <a:ext uri="{9D8B030D-6E8A-4147-A177-3AD203B41FA5}">
                      <a16:colId xmlns:a16="http://schemas.microsoft.com/office/drawing/2014/main" val="2825577889"/>
                    </a:ext>
                  </a:extLst>
                </a:gridCol>
                <a:gridCol w="220816">
                  <a:extLst>
                    <a:ext uri="{9D8B030D-6E8A-4147-A177-3AD203B41FA5}">
                      <a16:colId xmlns:a16="http://schemas.microsoft.com/office/drawing/2014/main" val="2575371145"/>
                    </a:ext>
                  </a:extLst>
                </a:gridCol>
                <a:gridCol w="220816">
                  <a:extLst>
                    <a:ext uri="{9D8B030D-6E8A-4147-A177-3AD203B41FA5}">
                      <a16:colId xmlns:a16="http://schemas.microsoft.com/office/drawing/2014/main" val="2460392279"/>
                    </a:ext>
                  </a:extLst>
                </a:gridCol>
                <a:gridCol w="949505">
                  <a:extLst>
                    <a:ext uri="{9D8B030D-6E8A-4147-A177-3AD203B41FA5}">
                      <a16:colId xmlns:a16="http://schemas.microsoft.com/office/drawing/2014/main" val="2618226828"/>
                    </a:ext>
                  </a:extLst>
                </a:gridCol>
                <a:gridCol w="454737">
                  <a:extLst>
                    <a:ext uri="{9D8B030D-6E8A-4147-A177-3AD203B41FA5}">
                      <a16:colId xmlns:a16="http://schemas.microsoft.com/office/drawing/2014/main" val="1969063327"/>
                    </a:ext>
                  </a:extLst>
                </a:gridCol>
                <a:gridCol w="691713">
                  <a:extLst>
                    <a:ext uri="{9D8B030D-6E8A-4147-A177-3AD203B41FA5}">
                      <a16:colId xmlns:a16="http://schemas.microsoft.com/office/drawing/2014/main" val="3189108789"/>
                    </a:ext>
                  </a:extLst>
                </a:gridCol>
                <a:gridCol w="499570">
                  <a:extLst>
                    <a:ext uri="{9D8B030D-6E8A-4147-A177-3AD203B41FA5}">
                      <a16:colId xmlns:a16="http://schemas.microsoft.com/office/drawing/2014/main" val="2696593972"/>
                    </a:ext>
                  </a:extLst>
                </a:gridCol>
                <a:gridCol w="954306">
                  <a:extLst>
                    <a:ext uri="{9D8B030D-6E8A-4147-A177-3AD203B41FA5}">
                      <a16:colId xmlns:a16="http://schemas.microsoft.com/office/drawing/2014/main" val="3670021084"/>
                    </a:ext>
                  </a:extLst>
                </a:gridCol>
                <a:gridCol w="365070">
                  <a:extLst>
                    <a:ext uri="{9D8B030D-6E8A-4147-A177-3AD203B41FA5}">
                      <a16:colId xmlns:a16="http://schemas.microsoft.com/office/drawing/2014/main" val="141499677"/>
                    </a:ext>
                  </a:extLst>
                </a:gridCol>
                <a:gridCol w="1114425">
                  <a:extLst>
                    <a:ext uri="{9D8B030D-6E8A-4147-A177-3AD203B41FA5}">
                      <a16:colId xmlns:a16="http://schemas.microsoft.com/office/drawing/2014/main" val="935067537"/>
                    </a:ext>
                  </a:extLst>
                </a:gridCol>
                <a:gridCol w="505975">
                  <a:extLst>
                    <a:ext uri="{9D8B030D-6E8A-4147-A177-3AD203B41FA5}">
                      <a16:colId xmlns:a16="http://schemas.microsoft.com/office/drawing/2014/main" val="2779693455"/>
                    </a:ext>
                  </a:extLst>
                </a:gridCol>
                <a:gridCol w="1255331">
                  <a:extLst>
                    <a:ext uri="{9D8B030D-6E8A-4147-A177-3AD203B41FA5}">
                      <a16:colId xmlns:a16="http://schemas.microsoft.com/office/drawing/2014/main" val="732168727"/>
                    </a:ext>
                  </a:extLst>
                </a:gridCol>
              </a:tblGrid>
              <a:tr h="378364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2AB9C7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인물 </a:t>
                      </a:r>
                      <a:r>
                        <a:rPr lang="en-US" altLang="ko-KR" sz="1000" b="1" kern="0" spc="0" dirty="0">
                          <a:solidFill>
                            <a:srgbClr val="2AB9C7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</a:t>
                      </a:r>
                      <a:endParaRPr lang="en-US" sz="1000" b="1" kern="0" spc="0" dirty="0">
                        <a:solidFill>
                          <a:srgbClr val="2AB9C7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52626" marR="52626" marT="14549" marB="14549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10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요구사항 요약</a:t>
                      </a:r>
                      <a:r>
                        <a:rPr lang="en-US" altLang="ko-KR" sz="900" b="1" kern="0" spc="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</a:t>
                      </a:r>
                      <a:r>
                        <a:rPr lang="ko-KR" altLang="en-US" sz="900" b="1" kern="0" spc="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영어를 못하는 사람은 메뉴를 보기 힘듭니다</a:t>
                      </a:r>
                      <a:r>
                        <a:rPr lang="en-US" altLang="ko-KR" sz="900" b="1" kern="0" spc="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!</a:t>
                      </a:r>
                      <a:r>
                        <a:rPr lang="ko-KR" altLang="en-US" sz="900" b="1" kern="0" spc="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영어보다 한국어 위주로 메뉴를 대체해주세요</a:t>
                      </a:r>
                      <a:r>
                        <a:rPr lang="en-US" altLang="ko-KR" sz="900" b="1" kern="0" spc="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!</a:t>
                      </a:r>
                      <a:endParaRPr lang="ko-KR" altLang="en-US" sz="900" kern="0" spc="0" dirty="0">
                        <a:solidFill>
                          <a:srgbClr val="191919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52626" marR="52626" marT="14549" marB="14549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6F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0433091"/>
                  </a:ext>
                </a:extLst>
              </a:tr>
              <a:tr h="36048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이름</a:t>
                      </a:r>
                      <a:endParaRPr lang="ko-KR" altLang="en-US" sz="900" kern="0" spc="0" dirty="0">
                        <a:solidFill>
                          <a:srgbClr val="191919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52626" marR="52626" marT="14549" marB="14549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6F7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kern="0" spc="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</a:rPr>
                        <a:t>김</a:t>
                      </a:r>
                      <a:r>
                        <a:rPr lang="en-US" altLang="ko-KR" sz="900" kern="0" spc="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</a:rPr>
                        <a:t>00</a:t>
                      </a:r>
                      <a:endParaRPr lang="ko-KR" altLang="en-US" sz="900" kern="0" spc="0" dirty="0">
                        <a:solidFill>
                          <a:srgbClr val="191919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52626" marR="52626" marT="14549" marB="14549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나이</a:t>
                      </a:r>
                      <a:endParaRPr lang="ko-KR" altLang="en-US" sz="900" kern="0" spc="0" dirty="0">
                        <a:solidFill>
                          <a:srgbClr val="191919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52626" marR="52626" marT="14549" marB="14549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6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</a:rPr>
                        <a:t>45</a:t>
                      </a:r>
                      <a:endParaRPr lang="ko-KR" altLang="en-US" sz="900" kern="0" spc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52626" marR="52626" marT="14549" marB="14549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성별</a:t>
                      </a:r>
                      <a:endParaRPr lang="ko-KR" altLang="en-US" sz="900" kern="0" spc="0" dirty="0">
                        <a:solidFill>
                          <a:srgbClr val="191919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52626" marR="52626" marT="14549" marB="14549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6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</a:rPr>
                        <a:t>여자</a:t>
                      </a:r>
                      <a:endParaRPr lang="ko-KR" altLang="en-US" sz="900" kern="0" spc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52626" marR="52626" marT="14549" marB="14549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1" kern="0" spc="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국적</a:t>
                      </a:r>
                      <a:endParaRPr lang="ko-KR" altLang="en-US" sz="900" kern="0" spc="0" dirty="0">
                        <a:solidFill>
                          <a:srgbClr val="191919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52626" marR="52626" marT="14549" marB="14549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6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</a:rPr>
                        <a:t>대한민국</a:t>
                      </a:r>
                      <a:endParaRPr lang="ko-KR" altLang="en-US" sz="700" kern="0" spc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52626" marR="52626" marT="14549" marB="14549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1" kern="0" spc="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직업</a:t>
                      </a:r>
                      <a:endParaRPr lang="ko-KR" altLang="en-US" sz="900" kern="0" spc="0" dirty="0">
                        <a:solidFill>
                          <a:srgbClr val="191919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52626" marR="52626" marT="14549" marB="14549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6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0" kern="0" spc="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회사원</a:t>
                      </a:r>
                      <a:endParaRPr lang="en-US" sz="700" b="0" kern="0" spc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626" marR="52626" marT="14549" marB="14549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02969753"/>
                  </a:ext>
                </a:extLst>
              </a:tr>
              <a:tr h="36048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취미</a:t>
                      </a:r>
                      <a:endParaRPr lang="ko-KR" altLang="en-US" sz="900" kern="0" spc="0" dirty="0">
                        <a:solidFill>
                          <a:srgbClr val="191919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52626" marR="52626" marT="14549" marB="14549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6F7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kern="0" spc="0" dirty="0" err="1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</a:rPr>
                        <a:t>가죽공예</a:t>
                      </a:r>
                      <a:endParaRPr lang="ko-KR" altLang="en-US" sz="900" b="1" kern="0" spc="0" dirty="0">
                        <a:solidFill>
                          <a:srgbClr val="191919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52626" marR="52626" marT="14549" marB="14549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-5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거주지</a:t>
                      </a:r>
                      <a:endParaRPr lang="ko-KR" altLang="en-US" sz="900" kern="0" spc="0" dirty="0">
                        <a:solidFill>
                          <a:srgbClr val="191919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52626" marR="52626" marT="14549" marB="14549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6F7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kern="0" spc="0" dirty="0">
                          <a:solidFill>
                            <a:srgbClr val="B2B2B2"/>
                          </a:solidFill>
                          <a:effectLst/>
                          <a:latin typeface="맑은 고딕" panose="020B0503020000020004" pitchFamily="50" charset="-127"/>
                        </a:rPr>
                        <a:t>서울시 </a:t>
                      </a:r>
                    </a:p>
                  </a:txBody>
                  <a:tcPr marL="52626" marR="52626" marT="14549" marB="14549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1" kern="0" spc="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수입</a:t>
                      </a:r>
                      <a:endParaRPr lang="ko-KR" altLang="en-US" sz="900" kern="0" spc="0" dirty="0">
                        <a:solidFill>
                          <a:srgbClr val="191919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52626" marR="52626" marT="14549" marB="14549" anchor="ctr">
                    <a:lnL w="3556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6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kern="0" spc="0" dirty="0">
                          <a:solidFill>
                            <a:srgbClr val="B2B2B2"/>
                          </a:solidFill>
                          <a:effectLst/>
                          <a:latin typeface="맑은 고딕" panose="020B0503020000020004" pitchFamily="50" charset="-127"/>
                        </a:rPr>
                        <a:t>300</a:t>
                      </a:r>
                      <a:r>
                        <a:rPr lang="ko-KR" altLang="en-US" sz="800" kern="0" spc="0" dirty="0">
                          <a:solidFill>
                            <a:srgbClr val="B2B2B2"/>
                          </a:solidFill>
                          <a:effectLst/>
                          <a:latin typeface="맑은 고딕" panose="020B0503020000020004" pitchFamily="50" charset="-127"/>
                        </a:rPr>
                        <a:t>만원</a:t>
                      </a:r>
                    </a:p>
                  </a:txBody>
                  <a:tcPr marL="52626" marR="52626" marT="14549" marB="14549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832763"/>
                  </a:ext>
                </a:extLst>
              </a:tr>
              <a:tr h="360488">
                <a:tc grid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-7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라이프스타일</a:t>
                      </a:r>
                      <a:endParaRPr lang="ko-KR" altLang="en-US" sz="900" kern="0" spc="0" dirty="0">
                        <a:solidFill>
                          <a:srgbClr val="191919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52626" marR="52626" marT="14549" marB="14549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6F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9"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52626" marR="52626" marT="14549" marB="14549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2620723"/>
                  </a:ext>
                </a:extLst>
              </a:tr>
              <a:tr h="1764578">
                <a:tc gridSpan="1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-20" dirty="0">
                          <a:solidFill>
                            <a:srgbClr val="4C4C4C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특징</a:t>
                      </a:r>
                      <a:r>
                        <a:rPr lang="ko-KR" altLang="en-US" sz="900" b="1" kern="0" spc="-80" dirty="0">
                          <a:solidFill>
                            <a:srgbClr val="4C4C4C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및 스토리 </a:t>
                      </a:r>
                      <a:r>
                        <a:rPr lang="en-US" altLang="ko-KR" sz="900" b="1" kern="0" spc="-80" dirty="0">
                          <a:solidFill>
                            <a:srgbClr val="4C4C4C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</a:t>
                      </a:r>
                    </a:p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900" b="1" kern="0" spc="-80" dirty="0">
                        <a:solidFill>
                          <a:srgbClr val="4C4C4C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just" defTabSz="914400" rtl="0" eaLnBrk="1" fontAlgn="base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kern="0" spc="0" dirty="0" err="1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</a:rPr>
                        <a:t>가죽공에</a:t>
                      </a:r>
                      <a:r>
                        <a:rPr lang="ko-KR" altLang="en-US" sz="900" kern="0" spc="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</a:rPr>
                        <a:t> 클래스를 </a:t>
                      </a:r>
                      <a:r>
                        <a:rPr lang="ko-KR" altLang="en-US" sz="900" kern="0" spc="0" dirty="0" err="1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</a:rPr>
                        <a:t>듣는게</a:t>
                      </a:r>
                      <a:r>
                        <a:rPr lang="ko-KR" altLang="en-US" sz="900" kern="0" spc="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900" kern="0" spc="0" dirty="0" err="1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</a:rPr>
                        <a:t>취미라서</a:t>
                      </a:r>
                      <a:r>
                        <a:rPr lang="ko-KR" altLang="en-US" sz="900" kern="0" spc="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</a:rPr>
                        <a:t> 공방에 자주 가는데</a:t>
                      </a:r>
                      <a:r>
                        <a:rPr lang="en-US" altLang="ko-KR" sz="900" kern="0" spc="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</a:rPr>
                        <a:t>,</a:t>
                      </a:r>
                      <a:r>
                        <a:rPr lang="ko-KR" altLang="en-US" sz="900" kern="0" spc="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</a:rPr>
                        <a:t> 공방에서 공예를 </a:t>
                      </a:r>
                      <a:r>
                        <a:rPr lang="ko-KR" altLang="en-US" sz="900" kern="0" spc="0" dirty="0" err="1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</a:rPr>
                        <a:t>하다보면</a:t>
                      </a:r>
                      <a:r>
                        <a:rPr lang="ko-KR" altLang="en-US" sz="900" kern="0" spc="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</a:rPr>
                        <a:t> 최소 </a:t>
                      </a:r>
                      <a:r>
                        <a:rPr lang="en-US" altLang="ko-KR" sz="900" kern="0" spc="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</a:rPr>
                        <a:t>4-5</a:t>
                      </a:r>
                      <a:r>
                        <a:rPr lang="ko-KR" altLang="en-US" sz="900" kern="0" spc="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</a:rPr>
                        <a:t>시간은 걸려서 간단하게 같이 공부하는 사람들끼리 파리바게트에서 빵을 사와 먹곤 합니다</a:t>
                      </a:r>
                      <a:r>
                        <a:rPr lang="en-US" altLang="ko-KR" sz="900" kern="0" spc="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</a:rPr>
                        <a:t>.</a:t>
                      </a:r>
                      <a:r>
                        <a:rPr lang="ko-KR" altLang="en-US" sz="900" kern="0" spc="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</a:rPr>
                        <a:t> 한번은 </a:t>
                      </a:r>
                      <a:r>
                        <a:rPr lang="ko-KR" altLang="en-US" sz="900" kern="0" spc="0" dirty="0" err="1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</a:rPr>
                        <a:t>배달주문을</a:t>
                      </a:r>
                      <a:r>
                        <a:rPr lang="ko-KR" altLang="en-US" sz="900" kern="0" spc="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</a:rPr>
                        <a:t> 하려고 홈페이지에 들어갔는데 메인 메뉴가 전부 영어로 구성되어 있더라구요</a:t>
                      </a:r>
                      <a:r>
                        <a:rPr lang="en-US" altLang="ko-KR" sz="900" kern="0" spc="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</a:rPr>
                        <a:t>.</a:t>
                      </a:r>
                      <a:r>
                        <a:rPr lang="ko-KR" altLang="en-US" sz="900" kern="0" spc="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</a:rPr>
                        <a:t> 한국 </a:t>
                      </a:r>
                      <a:r>
                        <a:rPr lang="ko-KR" altLang="en-US" sz="900" kern="0" spc="0" dirty="0" err="1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</a:rPr>
                        <a:t>브랜든데</a:t>
                      </a:r>
                      <a:r>
                        <a:rPr lang="ko-KR" altLang="en-US" sz="900" kern="0" spc="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</a:rPr>
                        <a:t> 한국어로 대체할 수 있다면 저와 같이 영어에 친숙하지 않은 사람도 이용할 수 있게 </a:t>
                      </a:r>
                      <a:r>
                        <a:rPr lang="ko-KR" altLang="en-US" sz="900" b="1" kern="0" spc="0" dirty="0">
                          <a:solidFill>
                            <a:srgbClr val="191919"/>
                          </a:solidFill>
                          <a:effectLst/>
                          <a:highlight>
                            <a:srgbClr val="00FF00"/>
                          </a:highlight>
                          <a:latin typeface="맑은 고딕" panose="020B0503020000020004" pitchFamily="50" charset="-127"/>
                        </a:rPr>
                        <a:t>한국어 메뉴를 만들어 주셨으면 합니다</a:t>
                      </a:r>
                      <a:r>
                        <a:rPr lang="en-US" altLang="ko-KR" sz="900" b="1" kern="0" spc="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</a:rPr>
                        <a:t>.</a:t>
                      </a:r>
                      <a:r>
                        <a:rPr lang="ko-KR" altLang="en-US" sz="900" b="1" kern="0" spc="0" dirty="0">
                          <a:solidFill>
                            <a:srgbClr val="191919"/>
                          </a:solidFill>
                          <a:effectLst/>
                          <a:latin typeface="맑은 고딕" panose="020B0503020000020004" pitchFamily="50" charset="-127"/>
                        </a:rPr>
                        <a:t>   </a:t>
                      </a:r>
                    </a:p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191919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52626" marR="52626" marT="14549" marB="14549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82585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743546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3931</TotalTime>
  <Words>2394</Words>
  <Application>Microsoft Macintosh PowerPoint</Application>
  <PresentationFormat>A4 용지(210x297mm)</PresentationFormat>
  <Paragraphs>315</Paragraphs>
  <Slides>19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19</vt:i4>
      </vt:variant>
    </vt:vector>
  </HeadingPairs>
  <TitlesOfParts>
    <vt:vector size="26" baseType="lpstr">
      <vt:lpstr>맑은 고딕</vt:lpstr>
      <vt:lpstr>Arial</vt:lpstr>
      <vt:lpstr>Calibri</vt:lpstr>
      <vt:lpstr>Calibri Light</vt:lpstr>
      <vt:lpstr>Wingdings</vt:lpstr>
      <vt:lpstr>Office 테마</vt:lpstr>
      <vt:lpstr>디자인 사용자 지정</vt:lpstr>
      <vt:lpstr>PowerPoint 프레젠테이션</vt:lpstr>
      <vt:lpstr>1. 프로젝트 과제 선정</vt:lpstr>
      <vt:lpstr>1. 프로젝트 과제 선정</vt:lpstr>
      <vt:lpstr>2. 프로젝트 과제 분석</vt:lpstr>
      <vt:lpstr>2. 프로젝트 과제 분석</vt:lpstr>
      <vt:lpstr>2. 프로젝트 과제 분석</vt:lpstr>
      <vt:lpstr>2. 프로젝트 과제 분석</vt:lpstr>
      <vt:lpstr>3. 프로젝트 분석 내용 방향성 선정</vt:lpstr>
      <vt:lpstr>3. 프로젝트 분석 내용 방향성 선정</vt:lpstr>
      <vt:lpstr>3. 프로젝트 분석 내용 방향성 선정</vt:lpstr>
      <vt:lpstr>3. 프로젝트 분석 내용 방향성 선정</vt:lpstr>
      <vt:lpstr>3. 프로젝트 분석 내용 방향성 선정</vt:lpstr>
      <vt:lpstr>PowerPoint 프레젠테이션</vt:lpstr>
      <vt:lpstr>3. 프로젝트 분석 내용 방향성 선정</vt:lpstr>
      <vt:lpstr>4. 프로젝트 제작 방향 정리</vt:lpstr>
      <vt:lpstr>5. 웹페이지 구조 (사이트 전체 페이지 구성) – 기존 사이트 각 페이지 구성내용</vt:lpstr>
      <vt:lpstr>5. 웹페이지 구조 (사이트 전체 페이지 구성) – 변경 각 페이지 구성내용</vt:lpstr>
      <vt:lpstr>5. 웹페이지 구조 (메인 페이지내 영역별 구성) - 수정내용</vt:lpstr>
      <vt:lpstr>5. 웹페이지 구조 (서브 페이지 구성)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 현수</dc:creator>
  <cp:lastModifiedBy>ekfka4863@gmail.com</cp:lastModifiedBy>
  <cp:revision>13</cp:revision>
  <dcterms:created xsi:type="dcterms:W3CDTF">2021-08-19T04:24:11Z</dcterms:created>
  <dcterms:modified xsi:type="dcterms:W3CDTF">2021-09-13T01:04:43Z</dcterms:modified>
</cp:coreProperties>
</file>